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9" r:id="rId3"/>
    <p:sldId id="257" r:id="rId4"/>
    <p:sldId id="261" r:id="rId5"/>
    <p:sldId id="262" r:id="rId6"/>
    <p:sldId id="260" r:id="rId7"/>
    <p:sldId id="263" r:id="rId8"/>
    <p:sldId id="264" r:id="rId9"/>
    <p:sldId id="268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034854491137208E-2"/>
          <c:y val="2.7869114194973819E-2"/>
          <c:w val="0.73085209701974563"/>
          <c:h val="0.800962484465616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2007 - 2008</c:v>
                </c:pt>
                <c:pt idx="1">
                  <c:v>2008 - 2009</c:v>
                </c:pt>
                <c:pt idx="2">
                  <c:v>2009 - 2010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2007 - 2008</c:v>
                </c:pt>
                <c:pt idx="1">
                  <c:v>2008 - 2009</c:v>
                </c:pt>
                <c:pt idx="2">
                  <c:v>2009 - 2010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0.72000000000000064</c:v>
                </c:pt>
                <c:pt idx="1">
                  <c:v>0.74000000000000066</c:v>
                </c:pt>
                <c:pt idx="2">
                  <c:v>0.76000000000000079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858560"/>
        <c:axId val="209860096"/>
      </c:barChart>
      <c:catAx>
        <c:axId val="209858560"/>
        <c:scaling>
          <c:orientation val="minMax"/>
        </c:scaling>
        <c:delete val="0"/>
        <c:axPos val="b"/>
        <c:majorTickMark val="out"/>
        <c:minorTickMark val="none"/>
        <c:tickLblPos val="nextTo"/>
        <c:crossAx val="209860096"/>
        <c:crosses val="autoZero"/>
        <c:auto val="1"/>
        <c:lblAlgn val="ctr"/>
        <c:lblOffset val="100"/>
        <c:noMultiLvlLbl val="0"/>
      </c:catAx>
      <c:valAx>
        <c:axId val="20986009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985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3658504910865754"/>
          <c:y val="0.43179069846940082"/>
          <c:w val="0.18942902740536358"/>
          <c:h val="0.16355234033825317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648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82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760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35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478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90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032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42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924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08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95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A4C03-0F8E-43B9-B555-F1471D4FAED9}" type="datetimeFigureOut">
              <a:rPr lang="ru-RU" smtClean="0"/>
              <a:pPr/>
              <a:t>08.04.2011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B27FE-A098-4AB1-97E5-01BF5117B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45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jpeg"/><Relationship Id="rId11" Type="http://schemas.openxmlformats.org/officeDocument/2006/relationships/image" Target="../media/image20.emf"/><Relationship Id="rId5" Type="http://schemas.openxmlformats.org/officeDocument/2006/relationships/image" Target="../media/image23.jpe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arukova.ucoz.r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hyperlink" Target="https://edu.tatar.ru/facultative/index/74" TargetMode="External"/><Relationship Id="rId4" Type="http://schemas.openxmlformats.org/officeDocument/2006/relationships/hyperlink" Target="http://liparukova.blogspot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576187"/>
              </p:ext>
            </p:extLst>
          </p:nvPr>
        </p:nvGraphicFramePr>
        <p:xfrm>
          <a:off x="-1036" y="0"/>
          <a:ext cx="4054407" cy="1988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Acrobat Document" r:id="rId3" imgW="4533711" imgH="6415997" progId="AcroExch.Document.7">
                  <p:embed/>
                </p:oleObj>
              </mc:Choice>
              <mc:Fallback>
                <p:oleObj name="Acrobat Document" r:id="rId3" imgW="4533711" imgH="6415997" progId="AcroExch.Document.7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5960" b="62341"/>
                      <a:stretch>
                        <a:fillRect/>
                      </a:stretch>
                    </p:blipFill>
                    <p:spPr bwMode="auto">
                      <a:xfrm>
                        <a:off x="-1036" y="0"/>
                        <a:ext cx="4054407" cy="19888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260648"/>
            <a:ext cx="5616624" cy="115212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Публичная презентация</a:t>
            </a:r>
            <a:br>
              <a:rPr lang="ru-RU" sz="4000" dirty="0" smtClean="0">
                <a:solidFill>
                  <a:srgbClr val="00B050"/>
                </a:solidFill>
              </a:rPr>
            </a:br>
            <a:r>
              <a:rPr lang="ru-RU" sz="4000" dirty="0" smtClean="0">
                <a:solidFill>
                  <a:srgbClr val="00B050"/>
                </a:solidFill>
              </a:rPr>
              <a:t> педагогического опыта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013176"/>
            <a:ext cx="8640960" cy="184482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36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Тема</a:t>
            </a:r>
            <a:r>
              <a:rPr lang="ru-RU" sz="3600" dirty="0" smtClean="0">
                <a:solidFill>
                  <a:srgbClr val="002060"/>
                </a:solidFill>
              </a:rPr>
              <a:t>«</a:t>
            </a:r>
            <a:r>
              <a:rPr lang="ru-RU" sz="2800" dirty="0" smtClean="0">
                <a:solidFill>
                  <a:srgbClr val="002060"/>
                </a:solidFill>
              </a:rPr>
              <a:t>Развитие творческого потенциала учащихся на уроках биологии и во внеурочное время в условиях информатизации образовательного процесса» </a:t>
            </a:r>
          </a:p>
          <a:p>
            <a:pPr algn="l"/>
            <a:r>
              <a:rPr lang="ru-RU" sz="2800" dirty="0" smtClean="0">
                <a:solidFill>
                  <a:srgbClr val="00B050"/>
                </a:solidFill>
              </a:rPr>
              <a:t>Кредо:Профессионализм.Сотрудничество.Творчество.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1340768"/>
            <a:ext cx="5831536" cy="3785652"/>
          </a:xfrm>
          <a:prstGeom prst="rect">
            <a:avLst/>
          </a:prstGeom>
          <a:noFill/>
          <a:ln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Учителя биологии высшей квалификационной категории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муниципального автономного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общеобразовательного учреждения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«СОШ №9« г. Нурлат, РТ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Паруковой Людмилы Ивановны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Образование-высшее, Казанский государственный университет им.Ленина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Педагогический стаж-27 лет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данной школе -10 лет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 descr="моё фото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51521" y="3477664"/>
            <a:ext cx="2016223" cy="1535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Прямоугольник 7"/>
          <p:cNvSpPr/>
          <p:nvPr/>
        </p:nvSpPr>
        <p:spPr>
          <a:xfrm>
            <a:off x="251520" y="1772816"/>
            <a:ext cx="2952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Победитель конкурса лучших учителей Российской федерации (Приоритетный национальный проект «Образование», 2007г.)</a:t>
            </a:r>
            <a:endParaRPr lang="ru-RU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БЛАГОД ПАР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2" y="0"/>
            <a:ext cx="3430179" cy="2348880"/>
          </a:xfrm>
          <a:prstGeom prst="rect">
            <a:avLst/>
          </a:prstGeom>
        </p:spPr>
      </p:pic>
      <p:pic>
        <p:nvPicPr>
          <p:cNvPr id="1029" name="Picture 3" descr="H:\Диплом БИО\диплом 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568" y="2348706"/>
            <a:ext cx="3221037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5" descr="H:\грамоты\Участники_Я иду на урок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8" y="0"/>
            <a:ext cx="2540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6" descr="H:\грамоты\2748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445395">
            <a:off x="2475898" y="3379756"/>
            <a:ext cx="20859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8" descr="H:\грамоты\1.bmp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15442">
            <a:off x="5425219" y="102652"/>
            <a:ext cx="1900237" cy="326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9" descr="H:\грамоты\Дип Визитка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832350"/>
            <a:ext cx="28575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0" descr="H:\Свидет ИнтерГуру\3 гурии.bmp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441279">
            <a:off x="6882974" y="288403"/>
            <a:ext cx="2077668" cy="299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863598"/>
              </p:ext>
            </p:extLst>
          </p:nvPr>
        </p:nvGraphicFramePr>
        <p:xfrm>
          <a:off x="6454494" y="2636912"/>
          <a:ext cx="2689505" cy="2353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Acrobat Document" r:id="rId10" imgW="9472320" imgH="6693480" progId="AcroExch.Document.7">
                  <p:embed/>
                </p:oleObj>
              </mc:Choice>
              <mc:Fallback>
                <p:oleObj name="Acrobat Document" r:id="rId10" imgW="9472320" imgH="6693480" progId="AcroExch.Document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4494" y="2636912"/>
                        <a:ext cx="2689505" cy="23533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Рисунок 13" descr="сертификат о сайте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271230" y="4832350"/>
            <a:ext cx="2872770" cy="1988841"/>
          </a:xfrm>
          <a:prstGeom prst="rect">
            <a:avLst/>
          </a:prstGeom>
        </p:spPr>
      </p:pic>
      <p:pic>
        <p:nvPicPr>
          <p:cNvPr id="15" name="Рисунок 14" descr="Уг грамота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4020136" y="3443538"/>
            <a:ext cx="2232248" cy="3229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</a:rPr>
              <a:t>Объект исследования</a:t>
            </a:r>
            <a:r>
              <a:rPr lang="ru-RU" dirty="0" smtClean="0">
                <a:latin typeface="Calibri" pitchFamily="34" charset="0"/>
              </a:rPr>
              <a:t> – учебно – воспитательный процесс, направленный на развитие творческой активности учащихся в процессе преподавания биологии.</a:t>
            </a:r>
          </a:p>
          <a:p>
            <a:r>
              <a:rPr lang="ru-RU" b="1" dirty="0" smtClean="0">
                <a:latin typeface="Calibri" pitchFamily="34" charset="0"/>
              </a:rPr>
              <a:t>Предмет исследования</a:t>
            </a:r>
            <a:r>
              <a:rPr lang="ru-RU" dirty="0" smtClean="0">
                <a:latin typeface="Calibri" pitchFamily="34" charset="0"/>
              </a:rPr>
              <a:t> – уроки биологии, ориентированные на активизацию творческой деятельности учащихся.</a:t>
            </a:r>
          </a:p>
          <a:p>
            <a:r>
              <a:rPr lang="ru-RU" b="1" dirty="0" smtClean="0">
                <a:latin typeface="Calibri" pitchFamily="34" charset="0"/>
              </a:rPr>
              <a:t>Цель исследования</a:t>
            </a:r>
            <a:r>
              <a:rPr lang="ru-RU" dirty="0" smtClean="0">
                <a:latin typeface="Calibri" pitchFamily="34" charset="0"/>
              </a:rPr>
              <a:t> – развитие творческой активности, устойчивых мотивов в учении,  интеллектуальных способностей путем  применения развивающей технологии и ИКТ.</a:t>
            </a:r>
          </a:p>
          <a:p>
            <a:r>
              <a:rPr lang="ru-RU" b="1" dirty="0" smtClean="0">
                <a:latin typeface="Calibri" pitchFamily="34" charset="0"/>
              </a:rPr>
              <a:t>Задачи</a:t>
            </a:r>
            <a:r>
              <a:rPr lang="ru-RU" dirty="0" smtClean="0">
                <a:latin typeface="Calibri" pitchFamily="34" charset="0"/>
              </a:rPr>
              <a:t>:</a:t>
            </a:r>
          </a:p>
          <a:p>
            <a:r>
              <a:rPr lang="ru-RU" dirty="0" smtClean="0">
                <a:latin typeface="Calibri" pitchFamily="34" charset="0"/>
              </a:rPr>
              <a:t>1.Изучить научную литературу по проблеме исследования.</a:t>
            </a:r>
          </a:p>
          <a:p>
            <a:r>
              <a:rPr lang="ru-RU" dirty="0" smtClean="0">
                <a:latin typeface="Calibri" pitchFamily="34" charset="0"/>
              </a:rPr>
              <a:t>2.Вести диагностику учебных мотивов различной деятельности: познавательной, преобразовательной, оценочной, коммуникативной , на основе результатов корректировать  свою и ученическую деятельность.</a:t>
            </a:r>
          </a:p>
          <a:p>
            <a:r>
              <a:rPr lang="ru-RU" dirty="0" smtClean="0">
                <a:latin typeface="Calibri" pitchFamily="34" charset="0"/>
              </a:rPr>
              <a:t>3. Вести мониторинг степени обученности учащихся. </a:t>
            </a:r>
          </a:p>
          <a:p>
            <a:r>
              <a:rPr lang="ru-RU" dirty="0" smtClean="0">
                <a:latin typeface="Calibri" pitchFamily="34" charset="0"/>
              </a:rPr>
              <a:t>4.Формировать и развивать тактические приемы мыслительной  деятельности у школьников разных возрастных групп для обеспечения оптимального процесса обучения и развития мышления школьников, для этого разработать специальные задания, памятки,  проводить тренировочные упражнения.</a:t>
            </a:r>
          </a:p>
          <a:p>
            <a:r>
              <a:rPr lang="ru-RU" b="1" dirty="0" smtClean="0">
                <a:latin typeface="Calibri" pitchFamily="34" charset="0"/>
              </a:rPr>
              <a:t>Методы исследования</a:t>
            </a:r>
            <a:r>
              <a:rPr lang="ru-RU" dirty="0" smtClean="0">
                <a:latin typeface="Calibri" pitchFamily="34" charset="0"/>
              </a:rPr>
              <a:t>: аналитический ( обобщение теоретической литературы по проблеме, практического  педагогического опыта); эмпирические ( наблюдение,  беседы и др.);педагогический эксперимент, статистическая обработка экспериментальных данных.</a:t>
            </a:r>
          </a:p>
          <a:p>
            <a:r>
              <a:rPr lang="ru-RU" b="1" dirty="0" smtClean="0">
                <a:latin typeface="Calibri" pitchFamily="34" charset="0"/>
              </a:rPr>
              <a:t>Гипотеза</a:t>
            </a:r>
            <a:r>
              <a:rPr lang="ru-RU" dirty="0" smtClean="0">
                <a:latin typeface="Calibri" pitchFamily="34" charset="0"/>
              </a:rPr>
              <a:t>: творческая активность, является с одной стороны, характеристикой развития интеллекта, воспитание которого является одной из основных задач всестороннего гармонического развития личности, с другой стороны, высокая степень познавательной самостоятельности является необходимым условием для эффективного обучения.</a:t>
            </a:r>
          </a:p>
          <a:p>
            <a:endParaRPr lang="ru-RU" dirty="0" smtClean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0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Учебная деятельность</a:t>
            </a:r>
            <a:endParaRPr lang="ru-RU" sz="36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8915" y="1124745"/>
          <a:ext cx="8383565" cy="1942136"/>
        </p:xfrm>
        <a:graphic>
          <a:graphicData uri="http://schemas.openxmlformats.org/drawingml/2006/table">
            <a:tbl>
              <a:tblPr/>
              <a:tblGrid>
                <a:gridCol w="2027407"/>
                <a:gridCol w="2014626"/>
                <a:gridCol w="2110098"/>
                <a:gridCol w="2073609"/>
                <a:gridCol w="157825"/>
              </a:tblGrid>
              <a:tr h="5396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Учебный год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  </a:t>
                      </a:r>
                      <a:r>
                        <a:rPr lang="ru-RU" sz="2000" dirty="0" smtClean="0">
                          <a:latin typeface="Georgia"/>
                          <a:ea typeface="Times New Roman"/>
                        </a:rPr>
                        <a:t>Класс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Georgia"/>
                          <a:ea typeface="Times New Roman"/>
                        </a:rPr>
                        <a:t>Успеваемость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Georgia"/>
                          <a:ea typeface="Times New Roman"/>
                        </a:rPr>
                        <a:t>Качество знаний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6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2007-2008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Georgia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latin typeface="Georgia"/>
                          <a:ea typeface="Times New Roman"/>
                        </a:rPr>
                        <a:t>7 по 11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        100%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        </a:t>
                      </a:r>
                      <a:r>
                        <a:rPr lang="ru-RU" sz="2000" dirty="0" smtClean="0">
                          <a:latin typeface="Georgia"/>
                          <a:ea typeface="Times New Roman"/>
                        </a:rPr>
                        <a:t>72</a:t>
                      </a:r>
                      <a:r>
                        <a:rPr lang="ru-RU" sz="2000" dirty="0">
                          <a:latin typeface="Georgia"/>
                          <a:ea typeface="Times New Roman"/>
                        </a:rPr>
                        <a:t>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6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Georgia"/>
                          <a:ea typeface="Times New Roman"/>
                        </a:rPr>
                        <a:t>2008-2009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Georgia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latin typeface="Georgia"/>
                          <a:ea typeface="Times New Roman"/>
                        </a:rPr>
                        <a:t>6 по 11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Georgia"/>
                          <a:ea typeface="Times New Roman"/>
                        </a:rPr>
                        <a:t>        100%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       </a:t>
                      </a:r>
                      <a:r>
                        <a:rPr lang="ru-RU" sz="2000" dirty="0" smtClean="0">
                          <a:latin typeface="Georgia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latin typeface="Georgia"/>
                          <a:ea typeface="Times New Roman"/>
                        </a:rPr>
                        <a:t>74%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2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2009-2010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Georgia"/>
                          <a:ea typeface="Times New Roman"/>
                        </a:rPr>
                        <a:t>5 </a:t>
                      </a:r>
                      <a:r>
                        <a:rPr lang="ru-RU" sz="2000" dirty="0">
                          <a:latin typeface="Georgia"/>
                          <a:ea typeface="Times New Roman"/>
                        </a:rPr>
                        <a:t>по 11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        100%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</a:rPr>
                        <a:t>        </a:t>
                      </a:r>
                      <a:r>
                        <a:rPr lang="ru-RU" sz="2000" dirty="0" smtClean="0">
                          <a:latin typeface="Georgia"/>
                          <a:ea typeface="Times New Roman"/>
                        </a:rPr>
                        <a:t>76</a:t>
                      </a:r>
                      <a:r>
                        <a:rPr lang="ru-RU" sz="2000" dirty="0">
                          <a:latin typeface="Georgia"/>
                          <a:ea typeface="Times New Roman"/>
                        </a:rPr>
                        <a:t>%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620688"/>
            <a:ext cx="82734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Успеваемость и качество знаний учащихся.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39552" y="3028310"/>
            <a:ext cx="540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Диаграмма успеваемости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и качества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51520" y="3789040"/>
          <a:ext cx="504056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9040"/>
            <a:ext cx="4248472" cy="259228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508104" y="3284984"/>
            <a:ext cx="26452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Результаты ЕГЭ.</a:t>
            </a:r>
            <a:endParaRPr lang="ru-RU" sz="2400" dirty="0">
              <a:latin typeface="Georgia" pitchFamily="18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7020" y="188640"/>
            <a:ext cx="6180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Внеурочная деятельность </a:t>
            </a:r>
            <a:endParaRPr lang="ru-RU" sz="36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3" y="1124744"/>
          <a:ext cx="4392487" cy="547260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45991"/>
                <a:gridCol w="658990"/>
                <a:gridCol w="1120794"/>
                <a:gridCol w="1120794"/>
                <a:gridCol w="398555"/>
                <a:gridCol w="647363"/>
              </a:tblGrid>
              <a:tr h="4543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Год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Предмет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Уровень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Ф.И. учащихся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Класс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Результат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43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2007-08 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биология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муниципальный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Иванова Ирина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  9 б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3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43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биология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муниципальный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Развутдинова Алина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  9 б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5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6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биология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муниципальный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Имукова Аня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 10 б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4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543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биология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муниципальный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Мустафина Айгуль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 10 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5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6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2007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биология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муниципальный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Кистенев Руслан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 11 б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3 место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6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биология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муниципальный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Ильгузин Михаил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 11 в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6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6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экология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муниципальный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 dirty="0"/>
                        <a:t>Иванова Ирина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 9 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3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225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экология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муниципальный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Развутдинова Алина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 9 б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4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752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         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экология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муниципальный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Ильгузин Михаил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11 в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4 место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75249"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экология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муниципальный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Блинова Мария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11б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1 место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75249">
                <a:tc>
                  <a:txBody>
                    <a:bodyPr/>
                    <a:lstStyle/>
                    <a:p>
                      <a:pPr marL="68580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200"/>
                        <a:t>2007    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экология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Республиканский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Блинова Мария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11 б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8 место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764704"/>
            <a:ext cx="16045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Олимпиады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764704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Конкурсы. Конференции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788023" y="1124744"/>
          <a:ext cx="4176465" cy="559626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16556"/>
                <a:gridCol w="988394"/>
                <a:gridCol w="755291"/>
                <a:gridCol w="852919"/>
                <a:gridCol w="434440"/>
                <a:gridCol w="728865"/>
              </a:tblGrid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/>
                        <a:t>Год</a:t>
                      </a:r>
                      <a:endParaRPr lang="ru-RU" sz="5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 smtClean="0"/>
                        <a:t> </a:t>
                      </a:r>
                      <a:endParaRPr lang="ru-RU" sz="5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/>
                        <a:t>Тема</a:t>
                      </a:r>
                      <a:endParaRPr lang="ru-RU" sz="5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/>
                        <a:t>Ф.И.</a:t>
                      </a:r>
                      <a:endParaRPr lang="ru-RU" sz="5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 smtClean="0"/>
                        <a:t>.Конфереции</a:t>
                      </a:r>
                      <a:endParaRPr lang="ru-RU" sz="5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/>
                        <a:t>Результат</a:t>
                      </a:r>
                      <a:endParaRPr lang="ru-RU" sz="5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</a:tr>
              <a:tr h="11926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/>
                        <a:t>2008-2009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Районная научно-практическая конференция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Патогенные зоны и их влияние на человека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Гаязова Лейсан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9б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Диплом 1 степени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</a:tr>
              <a:tr h="1477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20о9-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2010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Районная научно-практическая конференция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Природные красители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Гильманов Ильнур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9б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Диплом 1 </a:t>
                      </a:r>
                      <a:r>
                        <a:rPr lang="ru-RU" sz="1200" dirty="0" smtClean="0"/>
                        <a:t>степени)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</a:tr>
              <a:tr h="13715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20о9-2010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Поволжская экологическая конференция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Флавоны – природные красители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Гильманов Ильнур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9б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Диплом участника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</a:tr>
              <a:tr h="13715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/>
                        <a:t>2010-2011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Школьный уровень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Влияние пищевых добавок на организм человека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Максимова Валентина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10б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Диплом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1 степени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9158" marR="29158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64924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Повышение квалификации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827263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Общее количество часов с 2007 года – 223</a:t>
            </a:r>
          </a:p>
          <a:p>
            <a:r>
              <a:rPr lang="ru-RU" sz="2800" dirty="0" smtClean="0"/>
              <a:t>2011 году училась дистанционно в ИРОг.Екатеринбурга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132856"/>
            <a:ext cx="8820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  активом кружка создаем  сетевые проекты : «Моя школа» , по экологии «Замолви слово о планете».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1628800"/>
            <a:ext cx="6593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Творчество в  сети интернет</a:t>
            </a:r>
          </a:p>
        </p:txBody>
      </p:sp>
      <p:pic>
        <p:nvPicPr>
          <p:cNvPr id="7" name="Рисунок 6" descr="Проект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76474" y="3105452"/>
            <a:ext cx="3619462" cy="26816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80526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Веду дистацнионную подготовку учеников  на своём сайте</a:t>
            </a:r>
            <a:r>
              <a:rPr lang="ru-RU" sz="2000" dirty="0" smtClean="0">
                <a:hlinkClick r:id="rId3" tooltip="http://parukova.ucoz.ru/"/>
              </a:rPr>
              <a:t> </a:t>
            </a:r>
            <a:r>
              <a:rPr lang="en-US" sz="2000" dirty="0" smtClean="0">
                <a:hlinkClick r:id="rId3" tooltip="http://parukova.ucoz.ru/"/>
              </a:rPr>
              <a:t>parukova.ucoz.ru </a:t>
            </a:r>
            <a:r>
              <a:rPr lang="ru-RU" sz="2000" dirty="0" smtClean="0"/>
              <a:t>и </a:t>
            </a:r>
            <a:r>
              <a:rPr lang="ru-RU" sz="2000" dirty="0" smtClean="0">
                <a:hlinkClick r:id="rId4"/>
              </a:rPr>
              <a:t>блоге</a:t>
            </a:r>
            <a:r>
              <a:rPr lang="ru-RU" sz="2000" dirty="0" smtClean="0"/>
              <a:t>, скайп и о</a:t>
            </a:r>
            <a:r>
              <a:rPr lang="en-US" sz="2000" dirty="0" err="1" smtClean="0"/>
              <a:t>nlain</a:t>
            </a:r>
            <a:r>
              <a:rPr lang="ru-RU" sz="2000" dirty="0" smtClean="0"/>
              <a:t>-общение, </a:t>
            </a:r>
            <a:r>
              <a:rPr lang="ru-RU" sz="2000" dirty="0" smtClean="0">
                <a:hlinkClick r:id="rId5"/>
              </a:rPr>
              <a:t>виртуальные факультативы  </a:t>
            </a:r>
            <a:r>
              <a:rPr lang="ru-RU" sz="2000" dirty="0" smtClean="0"/>
              <a:t>в электронном  образовании  РТ.  </a:t>
            </a:r>
            <a:endParaRPr lang="ru-RU" sz="2000" dirty="0"/>
          </a:p>
        </p:txBody>
      </p:sp>
      <p:pic>
        <p:nvPicPr>
          <p:cNvPr id="6" name="Рисунок 5" descr="Интел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865913" y="3105451"/>
            <a:ext cx="3744416" cy="2751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30448"/>
            <a:ext cx="889248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B050"/>
                </a:solidFill>
              </a:rPr>
              <a:t>   Сотрудничество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Выступление РМО биологов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Times New Roman" pitchFamily="18" charset="0"/>
              </a:rPr>
              <a:t>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ема «Итоги ЕГЭ. Готовимся к ЕГЭ по разделам».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 Участие в педсовете. Обсуждение документа в творческой группе учителей биологов «Электронное пособие жизнедеятельность организма».Интернет.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Times New Roman" pitchFamily="18" charset="0"/>
              </a:rPr>
              <a:t> 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частие в конкурсе Учитель года.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 В электронном образовании РТ.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-Участие в конкурсе «Состоявшие в профессии» в номинации «Мой профессиональный выбор и «Путь профессии».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 Семинар учителей школы.Открытый урок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Times New Roman" pitchFamily="18" charset="0"/>
              </a:rPr>
              <a:t>-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Times New Roman" pitchFamily="18" charset="0"/>
              </a:rPr>
              <a:t>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рок обобщения «Погоня за пятерками» 8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 кл.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  Участие во Всероссийском Фестивале на сайте Педсовет.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 Районная  олимпиада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 по экологии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 призер Гильманов Ильнур 9кл.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 место 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 Участник информационного портала работников системы образования РТ.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-Работа в форуме «Сообщество учителей биологов».»Завуч-инфо» «Педсовет», »Первое сентября»,»Интергуру».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 Участие  в мастер - класс «Варианты использования мультимедийной  презентации в образовании»Сеть творческих учителей 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  Всероссийский онлайн-урок «ИКТ в работе учителя».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Times New Roman" pitchFamily="18" charset="0"/>
              </a:rPr>
              <a:t>- Запись на дистационные курсы  «Мастер класс».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Verdana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Verdana" pitchFamily="34" charset="0"/>
                <a:cs typeface="Times New Roman" pitchFamily="18" charset="0"/>
              </a:rPr>
              <a:t>- Урок-презентация тема «Тип членистоногих. Класс Паукообразные» 7 кл.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Открытый класс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509120"/>
            <a:ext cx="3528392" cy="2099799"/>
          </a:xfrm>
          <a:prstGeom prst="rect">
            <a:avLst/>
          </a:prstGeom>
        </p:spPr>
      </p:pic>
      <p:pic>
        <p:nvPicPr>
          <p:cNvPr id="9" name="Рисунок 8" descr="сеть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30363" y="4581129"/>
            <a:ext cx="3960000" cy="2226413"/>
          </a:xfrm>
          <a:prstGeom prst="rect">
            <a:avLst/>
          </a:prstGeom>
        </p:spPr>
      </p:pic>
      <p:pic>
        <p:nvPicPr>
          <p:cNvPr id="11" name="Рисунок 10" descr="Учит.портал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71800" y="4725144"/>
            <a:ext cx="3419309" cy="2132856"/>
          </a:xfrm>
          <a:prstGeom prst="rect">
            <a:avLst/>
          </a:prstGeom>
        </p:spPr>
      </p:pic>
      <p:pic>
        <p:nvPicPr>
          <p:cNvPr id="10" name="Рисунок 9" descr="Я на Педсовету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78249" y="4509120"/>
            <a:ext cx="4103518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260648"/>
            <a:ext cx="3040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Творчество 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pic>
        <p:nvPicPr>
          <p:cNvPr id="4" name="Рисунок 3" descr="IMG_001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11815" y="908720"/>
            <a:ext cx="2976331" cy="22322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5" name="TextBox 4"/>
          <p:cNvSpPr txBox="1"/>
          <p:nvPr/>
        </p:nvSpPr>
        <p:spPr>
          <a:xfrm>
            <a:off x="899592" y="548680"/>
            <a:ext cx="1634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День птиц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548680"/>
            <a:ext cx="1477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Эко-урок</a:t>
            </a:r>
            <a:endParaRPr lang="ru-RU" sz="2400" dirty="0"/>
          </a:p>
        </p:txBody>
      </p:sp>
      <p:pic>
        <p:nvPicPr>
          <p:cNvPr id="7" name="Рисунок 6" descr="IMG_001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63821" y="908720"/>
            <a:ext cx="2976331" cy="22322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Рисунок 2" descr="IMG_000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6010" y="908720"/>
            <a:ext cx="2784309" cy="22322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2" name="Рисунок 11" descr="IMG_0027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975822" y="3807042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DSC0032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3789040"/>
            <a:ext cx="291187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Работа с ИД Smart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44736" y="3807042"/>
            <a:ext cx="2910487" cy="1905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Я  считаю себя счастливым человеком, состоявшим учителем, потому, что у меня в моей любимой и важной работе есть две крепкие опоры, без которых ничего не получилось бы. Первая опора, это прекрасные традиции нашей школы. Второй опорой для меня всегда были родители моих учеников.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 descr="IMG_003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7" y="3428999"/>
            <a:ext cx="2803709" cy="3332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070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024" y="3366000"/>
            <a:ext cx="4178908" cy="349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IMG_070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3789040"/>
            <a:ext cx="2699792" cy="2880320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233" y="0"/>
            <a:ext cx="914823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481</TotalTime>
  <Words>825</Words>
  <Application>Microsoft Office PowerPoint</Application>
  <PresentationFormat>Экран (4:3)</PresentationFormat>
  <Paragraphs>178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Acrobat Document</vt:lpstr>
      <vt:lpstr>Публичная презентация  педагогического опыта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Публичная презентация педагогического опыта</dc:title>
  <dc:creator>Parukova</dc:creator>
  <cp:lastModifiedBy>USER</cp:lastModifiedBy>
  <cp:revision>80</cp:revision>
  <dcterms:created xsi:type="dcterms:W3CDTF">2011-03-30T20:16:32Z</dcterms:created>
  <dcterms:modified xsi:type="dcterms:W3CDTF">2011-04-08T08:37:34Z</dcterms:modified>
</cp:coreProperties>
</file>