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8" r:id="rId1"/>
  </p:sldMasterIdLst>
  <p:sldIdLst>
    <p:sldId id="263" r:id="rId2"/>
    <p:sldId id="259" r:id="rId3"/>
    <p:sldId id="261" r:id="rId4"/>
    <p:sldId id="262" r:id="rId5"/>
    <p:sldId id="264" r:id="rId6"/>
    <p:sldId id="266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русский язык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Лист1!$A$3:$A$5</c:f>
              <c:strCache>
                <c:ptCount val="3"/>
                <c:pt idx="0">
                  <c:v>2007\2008 </c:v>
                </c:pt>
                <c:pt idx="1">
                  <c:v>2008\2009 </c:v>
                </c:pt>
                <c:pt idx="2">
                  <c:v>2009\2010 </c:v>
                </c:pt>
              </c:strCache>
            </c:strRef>
          </c:cat>
          <c:val>
            <c:numRef>
              <c:f>Лист1!$B$3:$B$5</c:f>
              <c:numCache>
                <c:formatCode>General</c:formatCode>
                <c:ptCount val="3"/>
                <c:pt idx="0">
                  <c:v>12</c:v>
                </c:pt>
                <c:pt idx="1">
                  <c:v>17</c:v>
                </c:pt>
                <c:pt idx="2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литература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5400000" scaled="0"/>
              </a:gradFill>
            </c:spPr>
          </c:dPt>
          <c:dPt>
            <c:idx val="1"/>
            <c:invertIfNegative val="0"/>
            <c:bubble3D val="0"/>
            <c:spPr>
              <a:gradFill>
                <a:gsLst>
                  <a:gs pos="0">
                    <a:srgbClr val="8488C4"/>
                  </a:gs>
                  <a:gs pos="53000">
                    <a:srgbClr val="D4DEFF"/>
                  </a:gs>
                  <a:gs pos="83000">
                    <a:srgbClr val="D4DEFF"/>
                  </a:gs>
                  <a:gs pos="100000">
                    <a:srgbClr val="96AB94"/>
                  </a:gs>
                </a:gsLst>
                <a:lin ang="5400000" scaled="0"/>
              </a:gradFill>
            </c:spPr>
          </c:dPt>
          <c:dPt>
            <c:idx val="2"/>
            <c:invertIfNegative val="0"/>
            <c:bubble3D val="0"/>
            <c:spPr>
              <a:gradFill>
                <a:gsLst>
                  <a:gs pos="0">
                    <a:srgbClr val="5E9EFF"/>
                  </a:gs>
                  <a:gs pos="39999">
                    <a:srgbClr val="85C2FF"/>
                  </a:gs>
                  <a:gs pos="70000">
                    <a:srgbClr val="C4D6EB"/>
                  </a:gs>
                  <a:gs pos="100000">
                    <a:srgbClr val="FFEBFA"/>
                  </a:gs>
                </a:gsLst>
                <a:lin ang="5400000" scaled="0"/>
              </a:gra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Лист1!$A$3:$A$5</c:f>
              <c:strCache>
                <c:ptCount val="3"/>
                <c:pt idx="0">
                  <c:v>2007\2008 </c:v>
                </c:pt>
                <c:pt idx="1">
                  <c:v>2008\2009 </c:v>
                </c:pt>
                <c:pt idx="2">
                  <c:v>2009\2010 </c:v>
                </c:pt>
              </c:strCache>
            </c:strRef>
          </c:cat>
          <c:val>
            <c:numRef>
              <c:f>Лист1!$C$3:$C$5</c:f>
              <c:numCache>
                <c:formatCode>General</c:formatCode>
                <c:ptCount val="3"/>
                <c:pt idx="0">
                  <c:v>14</c:v>
                </c:pt>
                <c:pt idx="1">
                  <c:v>25</c:v>
                </c:pt>
                <c:pt idx="2">
                  <c:v>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1630336"/>
        <c:axId val="191648512"/>
      </c:barChart>
      <c:catAx>
        <c:axId val="191630336"/>
        <c:scaling>
          <c:orientation val="minMax"/>
        </c:scaling>
        <c:delete val="1"/>
        <c:axPos val="b"/>
        <c:majorTickMark val="out"/>
        <c:minorTickMark val="none"/>
        <c:tickLblPos val="nextTo"/>
        <c:crossAx val="191648512"/>
        <c:crosses val="autoZero"/>
        <c:auto val="1"/>
        <c:lblAlgn val="ctr"/>
        <c:lblOffset val="100"/>
        <c:noMultiLvlLbl val="0"/>
      </c:catAx>
      <c:valAx>
        <c:axId val="1916485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16303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0FCABA74-A804-4A28-A78D-F6D821ABE8C7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236927D-768B-4F85-9408-162E0077C0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DC11D-D6F5-4313-9B5D-B9EF420CFA75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C6A2E-AB09-4293-8840-B41EFFD396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92449-FE0F-4E1D-BB57-DC08FE45CC9C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63E4F-EF4B-4781-B538-6C2505636B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802F12D-242C-4FAE-9890-8C9094CFB045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BFBB10-0C22-454F-8BC1-32DA5ADF3D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520B4FFB-A62D-44EA-8D91-94DF5D8291C5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50ED334B-B2A6-4BDB-918A-D84BB07EA3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86EC15F-B0A4-4F4A-9837-EA56BDE369B8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0A7A504-A5FB-4B46-A442-FD4FEA6FD1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87D90B2-E81D-402D-BA68-A11E19C2B9A2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DCA295A-18AE-4FA6-A928-E8B21B163E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BE9B0D8-CB31-45C1-B162-963FF5B555BD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267D49-E31E-4DE7-B501-B7875BF4DA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8B7B4-56C6-48E9-8E6A-1232C0BEE246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634A8-2B63-4CCE-B106-6AB57BA114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25205D7B-B371-4CAE-966D-4D50228AAEFE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A6B1E69-B9E2-4400-A92C-BED9C23ADA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F827FDAC-0407-490C-A44D-10A34824E30E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 smtClean="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6CF29F7E-5407-413D-8FAD-6096FF76C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 smtClean="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fld id="{14D59A7D-961F-458A-B079-AA3FCCF5A6C7}" type="datetimeFigureOut">
              <a:rPr lang="ru-RU"/>
              <a:pPr>
                <a:defRPr/>
              </a:pPr>
              <a:t>04.04.2011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 smtClean="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CD62A88D-9E7A-4920-ABE7-AA1956CA07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78" r:id="rId7"/>
    <p:sldLayoutId id="2147483787" r:id="rId8"/>
    <p:sldLayoutId id="2147483788" r:id="rId9"/>
    <p:sldLayoutId id="2147483779" r:id="rId10"/>
    <p:sldLayoutId id="2147483780" r:id="rId11"/>
  </p:sldLayoutIdLst>
  <p:txStyles>
    <p:titleStyle>
      <a:lvl1pPr marL="53975" indent="-53975" algn="r" rtl="0" fontAlgn="base">
        <a:spcBef>
          <a:spcPct val="0"/>
        </a:spcBef>
        <a:spcAft>
          <a:spcPct val="0"/>
        </a:spcAft>
        <a:defRPr sz="4600" kern="1200">
          <a:solidFill>
            <a:srgbClr val="C8C8C8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C8C8C8"/>
          </a:solidFill>
          <a:latin typeface="Cambria" pitchFamily="18" charset="0"/>
        </a:defRPr>
      </a:lvl2pPr>
      <a:lvl3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C8C8C8"/>
          </a:solidFill>
          <a:latin typeface="Cambria" pitchFamily="18" charset="0"/>
        </a:defRPr>
      </a:lvl3pPr>
      <a:lvl4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C8C8C8"/>
          </a:solidFill>
          <a:latin typeface="Cambria" pitchFamily="18" charset="0"/>
        </a:defRPr>
      </a:lvl4pPr>
      <a:lvl5pPr marL="53975" indent="-53975" algn="r" rtl="0" fontAlgn="base">
        <a:spcBef>
          <a:spcPct val="0"/>
        </a:spcBef>
        <a:spcAft>
          <a:spcPct val="0"/>
        </a:spcAft>
        <a:defRPr sz="4600">
          <a:solidFill>
            <a:srgbClr val="C8C8C8"/>
          </a:solidFill>
          <a:latin typeface="Cambria" pitchFamily="18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C8C8C8"/>
          </a:solidFill>
          <a:latin typeface="Cambria" pitchFamily="18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C8C8C8"/>
          </a:solidFill>
          <a:latin typeface="Cambria" pitchFamily="18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C8C8C8"/>
          </a:solidFill>
          <a:latin typeface="Cambria" pitchFamily="18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C8C8C8"/>
          </a:solidFill>
          <a:latin typeface="Cambria" pitchFamily="18" charset="0"/>
        </a:defRPr>
      </a:lvl9pPr>
      <a:extLst/>
    </p:titleStyle>
    <p:bodyStyle>
      <a:lvl1pPr marL="292100" indent="-292100" algn="l" rtl="0" fontAlgn="base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fontAlgn="base">
        <a:spcBef>
          <a:spcPts val="400"/>
        </a:spcBef>
        <a:spcAft>
          <a:spcPct val="0"/>
        </a:spcAft>
        <a:buClr>
          <a:srgbClr val="9C007F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fontAlgn="base">
        <a:spcBef>
          <a:spcPts val="400"/>
        </a:spcBef>
        <a:spcAft>
          <a:spcPct val="0"/>
        </a:spcAft>
        <a:buClr>
          <a:srgbClr val="9C007F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fontAlgn="base">
        <a:spcBef>
          <a:spcPts val="400"/>
        </a:spcBef>
        <a:spcAft>
          <a:spcPct val="0"/>
        </a:spcAft>
        <a:buClr>
          <a:srgbClr val="9C007F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14744" y="571480"/>
            <a:ext cx="4972056" cy="5715040"/>
          </a:xfrm>
        </p:spPr>
        <p:txBody>
          <a:bodyPr>
            <a:noAutofit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Реализация Приоритетного национального проекта «Образование»: лучшие учителя</a:t>
            </a:r>
            <a:br>
              <a:rPr lang="ru-RU" sz="2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</a:br>
            <a:r>
              <a:rPr lang="ru-RU" sz="20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Нурлатского</a:t>
            </a:r>
            <a:r>
              <a:rPr lang="ru-RU" sz="20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 района РТ</a:t>
            </a: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/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/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 Муниципального бюджетного образовательного учреждения «</a:t>
            </a:r>
            <a:r>
              <a:rPr lang="ru-RU" sz="2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Ново-Амзинская</a:t>
            </a: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 основная общеобразовательная школа»</a:t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/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Учитель русского  языка и литературы первой квалификационной категории. Награждена грамотой Министерства образования и науки Республики Татарстан, дипломант Всероссийского конкурса «Управление современной школой» - 2010</a:t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</a:b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/>
            </a:r>
            <a:b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</a:br>
            <a:r>
              <a:rPr lang="ru-RU" sz="2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Ахмадеева</a:t>
            </a: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Фаниля</a:t>
            </a:r>
            <a:r>
              <a:rPr lang="ru-RU" sz="20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latin typeface="Constantia" pitchFamily="18" charset="0"/>
              </a:rPr>
              <a:t>Саетовна</a:t>
            </a:r>
            <a:endParaRPr lang="ru-RU" sz="2000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10243" name="Picture 2" descr="D:\foto-home\2009_10_01\IMG_349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7188" y="642938"/>
            <a:ext cx="3292475" cy="43894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1214438" y="5572125"/>
            <a:ext cx="79295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00B0F0"/>
                </a:solidFill>
                <a:latin typeface="Constantia" pitchFamily="18" charset="0"/>
              </a:rPr>
              <a:t>Ахмадеева Фаниля Саетовна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428604"/>
            <a:ext cx="8715404" cy="280076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Методическая тема : «</a:t>
            </a:r>
            <a:r>
              <a:rPr lang="ru-RU" sz="4400" dirty="0">
                <a:solidFill>
                  <a:srgbClr val="00B0F0"/>
                </a:solidFill>
              </a:rPr>
              <a:t>Развитие языковой компетентности школьников в поликультурной образовательной среде</a:t>
            </a:r>
            <a:r>
              <a:rPr lang="ru-RU" sz="4400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Times New Roman" pitchFamily="18" charset="0"/>
              </a:rPr>
              <a:t>»</a:t>
            </a:r>
            <a:endParaRPr lang="ru-RU" sz="44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3786190"/>
            <a:ext cx="8501122" cy="1477328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Цель: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- получение детьми прочных знаний, умений, навыков по предмету;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- умение их применять на практике;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- развитие </a:t>
            </a:r>
            <a:r>
              <a:rPr lang="ru-RU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креативной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 личности обучающихся;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- воспитание культуры речи, уважения к языку, литературе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857232"/>
            <a:ext cx="8643998" cy="507831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</a:t>
            </a:r>
            <a:r>
              <a:rPr lang="ru-RU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Ахмадеева</a:t>
            </a: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Фаниля</a:t>
            </a: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Саетовна</a:t>
            </a: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учитель   высокого профессионального  уровня, осваивает новейшие  достижения  педагогической науки и практики, профильной области знаний, творчески решает практические задачи. </a:t>
            </a:r>
          </a:p>
          <a:p>
            <a:pPr>
              <a:defRPr/>
            </a:pPr>
            <a:endParaRPr lang="ru-RU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Учитель обобщает  и активно распространяет собственный педагогический опыт на международном уровне. В 2009 году выступила с докладами на четырех конференциях (международная научно-практическая Интернет-конференция (Ставрополь); научная конференция "IV международные </a:t>
            </a:r>
            <a:r>
              <a:rPr lang="ru-RU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Бодуэновские</a:t>
            </a: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чтения" (Казань);  IV </a:t>
            </a:r>
            <a:r>
              <a:rPr lang="ru-RU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Стахеевские</a:t>
            </a: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чтения (Елабуга), международная научно-практическая конференция "Школа В.В.Давыдова: личность и личностный рост в системе развивающего образования" (Набережные Челны).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Ученики </a:t>
            </a:r>
            <a:r>
              <a:rPr lang="ru-RU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Фанили</a:t>
            </a: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Саетовны</a:t>
            </a:r>
            <a:r>
              <a:rPr lang="ru-RU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являются победителями муниципальных, республиканских, федеральных и международных конкурсов.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357166"/>
            <a:ext cx="778674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Краткая педагогическая деятельность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214313" y="785813"/>
            <a:ext cx="8929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Позитивная динамика качества знаний по русскому языку за последние годы</a:t>
            </a:r>
            <a:endParaRPr lang="ru-RU" sz="2000" u="sng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4429124" y="3929066"/>
          <a:ext cx="4573524" cy="2743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316" name="Rectangle 2"/>
          <p:cNvSpPr>
            <a:spLocks noChangeArrowheads="1"/>
          </p:cNvSpPr>
          <p:nvPr/>
        </p:nvSpPr>
        <p:spPr bwMode="auto">
          <a:xfrm>
            <a:off x="214313" y="1428750"/>
            <a:ext cx="8643937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Результаты образовательной деятельности за истекший период стали стабильными и устойчивыми, а распределение учащихся по уровню обучения приобрело устойчивый характер. Они достигаются благодаря эффективному использованию инновационных, информационных и здоровьесберегающих технологий в учебно-воспитательном процессе. </a:t>
            </a:r>
            <a:endParaRPr lang="ru-RU" i="1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17" name="Rectangle 3"/>
          <p:cNvSpPr>
            <a:spLocks noChangeArrowheads="1"/>
          </p:cNvSpPr>
          <p:nvPr/>
        </p:nvSpPr>
        <p:spPr bwMode="auto">
          <a:xfrm>
            <a:off x="214313" y="2997200"/>
            <a:ext cx="85725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Получению положительной динамики качеству знаний учащихся способствовали следующие факторы: </a:t>
            </a:r>
            <a:endParaRPr lang="ru-RU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3318" name="Rectangle 4"/>
          <p:cNvSpPr>
            <a:spLocks noChangeArrowheads="1"/>
          </p:cNvSpPr>
          <p:nvPr/>
        </p:nvSpPr>
        <p:spPr bwMode="auto">
          <a:xfrm>
            <a:off x="214313" y="3643313"/>
            <a:ext cx="40005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уровневая дифференциация;</a:t>
            </a:r>
          </a:p>
          <a:p>
            <a:pPr eaLnBrk="0" hangingPunct="0"/>
            <a:r>
              <a:rPr lang="ru-RU" sz="1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использование проблемного обучения;</a:t>
            </a:r>
          </a:p>
          <a:p>
            <a:pPr eaLnBrk="0" hangingPunct="0"/>
            <a:r>
              <a:rPr lang="ru-RU" sz="1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креативная среда обучения;</a:t>
            </a:r>
          </a:p>
          <a:p>
            <a:pPr eaLnBrk="0" hangingPunct="0"/>
            <a:r>
              <a:rPr lang="ru-RU" sz="16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обучение средствами сотрудничества.</a:t>
            </a:r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214313" y="4857750"/>
            <a:ext cx="4214812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6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образом, у обучающихся 5,6,7-ых классов за последние 3 года наблюдается повышение результативности по русскому языку и литературе в среднем на  20%.</a:t>
            </a:r>
            <a:endParaRPr lang="ru-RU" sz="160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8229600" cy="928686"/>
          </a:xfrm>
        </p:spPr>
        <p:txBody>
          <a:bodyPr>
            <a:normAutofit fontScale="90000"/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Победа на международной научно-практической конференции учащихся и студентов (</a:t>
            </a:r>
            <a:r>
              <a:rPr lang="ru-RU" sz="2800" b="1" dirty="0" err="1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г.Серпухово</a:t>
            </a:r>
            <a:r>
              <a:rPr lang="ru-RU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)</a:t>
            </a:r>
            <a:endParaRPr lang="ru-RU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14339" name="Picture 3" descr="D:\foto-home\2010_01_17\IMG_354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86313" y="1785938"/>
            <a:ext cx="3905250" cy="2928937"/>
          </a:xfrm>
          <a:noFill/>
        </p:spPr>
      </p:pic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625" y="3429000"/>
            <a:ext cx="40005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/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Победа во Всероссийском управленческом конкурсе «Управление современной школой»</a:t>
            </a:r>
            <a:endParaRPr lang="ru-RU" b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pic>
        <p:nvPicPr>
          <p:cNvPr id="15363" name="Picture 2" descr="D:\foto-home\2010\135CANON\IMG_359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7188" y="1928813"/>
            <a:ext cx="3905250" cy="2928937"/>
          </a:xfrm>
          <a:noFill/>
        </p:spPr>
      </p:pic>
      <p:pic>
        <p:nvPicPr>
          <p:cNvPr id="15364" name="Picture 4" descr="D:\foto-home\2010\135CANON\IMG_36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2857500"/>
            <a:ext cx="40005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375</TotalTime>
  <Words>295</Words>
  <Application>Microsoft Office PowerPoint</Application>
  <PresentationFormat>Экран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Реализация Приоритетного национального проекта «Образование»: лучшие учителя Нурлатского района РТ   Муниципального бюджетного образовательного учреждения «Ново-Амзинская основная общеобразовательная школа»  Учитель русского  языка и литературы первой квалификационной категории. Награждена грамотой Министерства образования и науки Республики Татарстан, дипломант Всероссийского конкурса «Управление современной школой» - 2010  Ахмадеева Фаниля Саетовна</vt:lpstr>
      <vt:lpstr>Презентация PowerPoint</vt:lpstr>
      <vt:lpstr>Презентация PowerPoint</vt:lpstr>
      <vt:lpstr>Презентация PowerPoint</vt:lpstr>
      <vt:lpstr>Победа на международной научно-практической конференции учащихся и студентов (г.Серпухово)</vt:lpstr>
      <vt:lpstr>Победа во Всероссийском управленческом конкурсе «Управление современной школой»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43</cp:revision>
  <dcterms:created xsi:type="dcterms:W3CDTF">2010-04-19T18:49:42Z</dcterms:created>
  <dcterms:modified xsi:type="dcterms:W3CDTF">2011-04-04T04:54:50Z</dcterms:modified>
</cp:coreProperties>
</file>