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6" r:id="rId9"/>
    <p:sldId id="267" r:id="rId10"/>
    <p:sldId id="268" r:id="rId11"/>
    <p:sldId id="263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60"/>
  </p:normalViewPr>
  <p:slideViewPr>
    <p:cSldViewPr>
      <p:cViewPr varScale="1">
        <p:scale>
          <a:sx n="70" d="100"/>
          <a:sy n="70" d="100"/>
        </p:scale>
        <p:origin x="-13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73" b="1" i="0" u="none" strike="noStrike" baseline="0">
                <a:solidFill>
                  <a:srgbClr val="80008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 sz="2000" dirty="0"/>
              <a:t>Показатели качества знаний за 3 года</a:t>
            </a:r>
          </a:p>
        </c:rich>
      </c:tx>
      <c:layout>
        <c:manualLayout>
          <c:xMode val="edge"/>
          <c:yMode val="edge"/>
          <c:x val="0.22963266744434729"/>
          <c:y val="2.9810487913373492E-2"/>
        </c:manualLayout>
      </c:layout>
      <c:overlay val="0"/>
      <c:spPr>
        <a:noFill/>
        <a:ln w="25359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5357177127052668"/>
          <c:y val="0.17537313432835822"/>
          <c:w val="0.53444061427805545"/>
          <c:h val="0.600746268656716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Русский язык</c:v>
                </c:pt>
              </c:strCache>
            </c:strRef>
          </c:tx>
          <c:spPr>
            <a:solidFill>
              <a:srgbClr val="9999FF"/>
            </a:solidFill>
            <a:ln w="12679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Sheet1!$B$1:$D$1</c:f>
              <c:strCache>
                <c:ptCount val="3"/>
                <c:pt idx="0">
                  <c:v>2007-2008</c:v>
                </c:pt>
                <c:pt idx="1">
                  <c:v>2008-2009</c:v>
                </c:pt>
                <c:pt idx="2">
                  <c:v>2009-2010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66.7</c:v>
                </c:pt>
                <c:pt idx="1">
                  <c:v>67.8</c:v>
                </c:pt>
                <c:pt idx="2">
                  <c:v>68.5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Литретатура</c:v>
                </c:pt>
              </c:strCache>
            </c:strRef>
          </c:tx>
          <c:spPr>
            <a:solidFill>
              <a:srgbClr val="993366"/>
            </a:solidFill>
            <a:ln w="12679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Sheet1!$B$1:$D$1</c:f>
              <c:strCache>
                <c:ptCount val="3"/>
                <c:pt idx="0">
                  <c:v>2007-2008</c:v>
                </c:pt>
                <c:pt idx="1">
                  <c:v>2008-2009</c:v>
                </c:pt>
                <c:pt idx="2">
                  <c:v>2009-2010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72.900000000000006</c:v>
                </c:pt>
                <c:pt idx="1">
                  <c:v>73</c:v>
                </c:pt>
                <c:pt idx="2">
                  <c:v>74.25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1620864"/>
        <c:axId val="91622784"/>
      </c:barChart>
      <c:catAx>
        <c:axId val="916208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023" b="0" i="0" u="none" strike="noStrike" baseline="0">
                    <a:solidFill>
                      <a:srgbClr val="80008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sz="2000" dirty="0"/>
                  <a:t>Учебный год</a:t>
                </a:r>
              </a:p>
            </c:rich>
          </c:tx>
          <c:layout>
            <c:manualLayout>
              <c:xMode val="edge"/>
              <c:yMode val="edge"/>
              <c:x val="0.35478547854785586"/>
              <c:y val="0.91044776119402959"/>
            </c:manualLayout>
          </c:layout>
          <c:overlay val="0"/>
          <c:spPr>
            <a:noFill/>
            <a:ln w="25359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916227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1622784"/>
        <c:scaling>
          <c:orientation val="minMax"/>
        </c:scaling>
        <c:delete val="0"/>
        <c:axPos val="l"/>
        <c:majorGridlines>
          <c:spPr>
            <a:ln w="3170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23" b="0" i="0" u="none" strike="noStrike" baseline="0">
                    <a:solidFill>
                      <a:srgbClr val="80008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 sz="2000" dirty="0"/>
                  <a:t>% качества знаний</a:t>
                </a:r>
              </a:p>
            </c:rich>
          </c:tx>
          <c:layout>
            <c:manualLayout>
              <c:xMode val="edge"/>
              <c:yMode val="edge"/>
              <c:x val="2.1452168313782587E-2"/>
              <c:y val="0.22942296534952911"/>
            </c:manualLayout>
          </c:layout>
          <c:overlay val="0"/>
          <c:spPr>
            <a:noFill/>
            <a:ln w="25359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91620864"/>
        <c:crosses val="autoZero"/>
        <c:crossBetween val="between"/>
      </c:valAx>
      <c:spPr>
        <a:solidFill>
          <a:srgbClr val="C0C0C0"/>
        </a:solidFill>
        <a:ln w="12679">
          <a:solidFill>
            <a:srgbClr val="808080"/>
          </a:solidFill>
          <a:prstDash val="solid"/>
        </a:ln>
      </c:spPr>
    </c:plotArea>
    <c:legend>
      <c:legendPos val="r"/>
      <c:legendEntry>
        <c:idx val="0"/>
        <c:txPr>
          <a:bodyPr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</c:legendEntry>
      <c:layout>
        <c:manualLayout>
          <c:xMode val="edge"/>
          <c:yMode val="edge"/>
          <c:x val="0.76431784736585362"/>
          <c:y val="0.19029836989439955"/>
          <c:w val="0.20935458553369271"/>
          <c:h val="0.57089552238806185"/>
        </c:manualLayout>
      </c:layout>
      <c:overlay val="0"/>
      <c:spPr>
        <a:noFill/>
        <a:ln w="3170">
          <a:solidFill>
            <a:srgbClr val="000000"/>
          </a:solidFill>
          <a:prstDash val="solid"/>
        </a:ln>
      </c:spPr>
      <c:txPr>
        <a:bodyPr/>
        <a:lstStyle/>
        <a:p>
          <a:pPr>
            <a:defRPr sz="1078" b="0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73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H:\графика\asadal\scool\scool\38 [Converted]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357826"/>
            <a:ext cx="3286084" cy="150017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4290"/>
            <a:ext cx="9144000" cy="1143008"/>
          </a:xfr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/>
          <a:lstStyle>
            <a:lvl1pPr>
              <a:defRPr b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2143116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7ED27B1F-C5AC-4B54-93C8-9891C673D481}" type="datetimeFigureOut">
              <a:rPr lang="ru-RU" smtClean="0"/>
              <a:pPr/>
              <a:t>04.04.2011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662138" cy="365125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CEE38C59-5D4A-4D4F-9A28-AD16BB927A8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026" name="Picture 2" descr="H:\графика\asadal\scool\scool\23\10101010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8215338" y="5175261"/>
            <a:ext cx="928662" cy="1682739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04.04.2011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04.04.2011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04.04.2011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C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04.04.2011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04.04.2011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04.04.2011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04.04.2011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04.04.2011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04.04.2011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04.04.2011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H:\графика\asadal\scool\scool\38 [Converted]111.png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920" t="16669" r="3650"/>
          <a:stretch>
            <a:fillRect/>
          </a:stretch>
        </p:blipFill>
        <p:spPr bwMode="auto">
          <a:xfrm>
            <a:off x="0" y="0"/>
            <a:ext cx="9144000" cy="14287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" name="Picture 3" descr="H:\графика\asadal\scool\scool\38 [Converted].png"/>
          <p:cNvPicPr>
            <a:picLocks noChangeAspect="1" noChangeArrowheads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357826"/>
            <a:ext cx="3286084" cy="1500174"/>
          </a:xfrm>
          <a:prstGeom prst="rect">
            <a:avLst/>
          </a:prstGeom>
          <a:noFill/>
        </p:spPr>
      </p:pic>
      <p:pic>
        <p:nvPicPr>
          <p:cNvPr id="14" name="Picture 2" descr="H:\графика\asadal\scool\scool\23\10101010.png"/>
          <p:cNvPicPr>
            <a:picLocks noChangeAspect="1" noChangeArrowheads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8215338" y="5175261"/>
            <a:ext cx="928662" cy="168273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1143008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71612"/>
            <a:ext cx="8229600" cy="4554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27B1F-C5AC-4B54-93C8-9891C673D481}" type="datetimeFigureOut">
              <a:rPr lang="ru-RU" smtClean="0"/>
              <a:pPr/>
              <a:t>04.04.2011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>
              <a:lumMod val="9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mbr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928802"/>
            <a:ext cx="9144000" cy="171451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Презентация педагогических достижений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4000504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Шараповой </a:t>
            </a:r>
            <a:r>
              <a:rPr lang="ru-RU" dirty="0" err="1" smtClean="0"/>
              <a:t>Халиды</a:t>
            </a:r>
            <a:r>
              <a:rPr lang="ru-RU" dirty="0" smtClean="0"/>
              <a:t> </a:t>
            </a:r>
            <a:r>
              <a:rPr lang="ru-RU" dirty="0" err="1" smtClean="0"/>
              <a:t>Рафиковны</a:t>
            </a:r>
            <a:r>
              <a:rPr lang="ru-RU" dirty="0" smtClean="0"/>
              <a:t>,</a:t>
            </a:r>
          </a:p>
          <a:p>
            <a:r>
              <a:rPr lang="ru-RU" sz="2800" dirty="0" smtClean="0"/>
              <a:t>учителя русского языка и литературы высшей квалификационной категории  МОУ НСОШ №1</a:t>
            </a:r>
            <a:endParaRPr lang="ru-RU" sz="28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Успешная социализация воспитанников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844824"/>
          <a:ext cx="8229600" cy="270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</a:rPr>
                        <a:t>Название учреждения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Times New Roman"/>
                          <a:ea typeface="Times New Roman"/>
                        </a:rPr>
                        <a:t>Название секции, кружка, класса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</a:rPr>
                        <a:t>Количество посещающих учащихся 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</a:rPr>
                        <a:t>Нурлатская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средняя общеобразовательная школа №1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Кружок «Театр школьных миниатюр»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17</a:t>
                      </a:r>
                    </a:p>
                  </a:txBody>
                  <a:tcPr marL="68580" marR="68580" marT="0" marB="0"/>
                </a:tc>
              </a:tr>
              <a:tr h="37084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Детско-юношеская спортивная школа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Футбол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Национальная борьба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Детская школа искусств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Класс фортепиано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</a:tr>
              <a:tr h="37084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Молодежный центр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Компьютерный кружок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Форпост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11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9512" y="1412776"/>
            <a:ext cx="8964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Вовлеченность учащихся 9А класса в кружковую и секционную работу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4653137"/>
            <a:ext cx="784887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Личные достижения учащихся</a:t>
            </a:r>
          </a:p>
          <a:p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Борисова Ксения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заместитель Председателя Совета Общественной организации «Совет детских организаций Республики Татарстан»</a:t>
            </a:r>
          </a:p>
          <a:p>
            <a:r>
              <a:rPr lang="ru-RU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Гизатуллин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Разиф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командир школьного отряда движения «Форпост»</a:t>
            </a:r>
          </a:p>
          <a:p>
            <a:r>
              <a:rPr lang="ru-RU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Акмуллина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Наталья, Борисова Ксения, </a:t>
            </a:r>
            <a:r>
              <a:rPr lang="ru-RU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Зайков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Александр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призеры районных олимпиад</a:t>
            </a:r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1071570"/>
          </a:xfrm>
        </p:spPr>
        <p:txBody>
          <a:bodyPr>
            <a:noAutofit/>
          </a:bodyPr>
          <a:lstStyle/>
          <a:p>
            <a:r>
              <a:rPr lang="ru-RU" sz="3600" dirty="0" smtClean="0"/>
              <a:t>Сотрудничество с педагогическим сообществом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929222"/>
          </a:xfrm>
        </p:spPr>
        <p:txBody>
          <a:bodyPr>
            <a:noAutofit/>
          </a:bodyPr>
          <a:lstStyle/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Член МО учителей русского языка и литературы МОУ НСОШ №1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Член профсоюзного комитета МОУ НСОШ №1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Член творческой группы учителей русского языка и литературы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Нурлатского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муниципального района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Участник творческой площадки, работающей по теме «Реализация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компетентностного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подхода в организации учебно-воспитательного  процесса»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Тьютор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 подготовке к ЕГЭ по предмету «русский язык»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Член Татарстанского республиканского отделения Общероссийского общественного Движения творческих педагогов «Исследователь»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Эксперт предметной комиссии ЕГЭ в Республике Татарстан по литературе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Сведения о повышении квалификации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1484784"/>
          <a:ext cx="8568952" cy="5158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1044"/>
                <a:gridCol w="6887908"/>
              </a:tblGrid>
              <a:tr h="300209">
                <a:tc>
                  <a:txBody>
                    <a:bodyPr/>
                    <a:lstStyle/>
                    <a:p>
                      <a:pPr algn="ct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2000" b="1" i="1" dirty="0">
                          <a:latin typeface="Times New Roman"/>
                          <a:ea typeface="Times New Roman"/>
                        </a:rPr>
                        <a:t>Дата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2000" b="1" i="1" dirty="0">
                          <a:latin typeface="Times New Roman"/>
                          <a:ea typeface="Times New Roman"/>
                        </a:rPr>
                        <a:t>Наименование курсов, семинаров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501043">
                <a:tc>
                  <a:txBody>
                    <a:bodyPr/>
                    <a:lstStyle/>
                    <a:p>
                      <a:pPr algn="just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2006 год</a:t>
                      </a:r>
                    </a:p>
                    <a:p>
                      <a:pPr algn="just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30 октября – </a:t>
                      </a:r>
                    </a:p>
                    <a:p>
                      <a:pPr algn="just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11 ноября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Краткосрочное обучение по теме «Актуальные проблемы содержания и преподавания русского языка и </a:t>
                      </a:r>
                      <a:r>
                        <a:rPr lang="ru-RU" sz="2000" dirty="0" err="1"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000" dirty="0" err="1">
                          <a:latin typeface="Times New Roman"/>
                          <a:ea typeface="Times New Roman"/>
                        </a:rPr>
                        <a:t>лтературы</a:t>
                      </a: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 в условиях модернизации образования» при Институте непрерывного педагогического образования г.Набережные Челны. (72 часа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)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200834">
                <a:tc>
                  <a:txBody>
                    <a:bodyPr/>
                    <a:lstStyle/>
                    <a:p>
                      <a:pPr algn="just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2008 год</a:t>
                      </a:r>
                    </a:p>
                    <a:p>
                      <a:pPr algn="just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29 октября– </a:t>
                      </a:r>
                    </a:p>
                    <a:p>
                      <a:pPr algn="just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31 октября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Краткосрочное обучение в Республиканском центре мониторинга качества образования Республики Татарстан по программе обучения </a:t>
                      </a:r>
                      <a:r>
                        <a:rPr lang="ru-RU" sz="2000" dirty="0" err="1">
                          <a:latin typeface="Times New Roman"/>
                          <a:ea typeface="Times New Roman"/>
                        </a:rPr>
                        <a:t>тьюторов</a:t>
                      </a: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 «подготовка к ЕГЭ по предмету русский язык» (24 часа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)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055241">
                <a:tc>
                  <a:txBody>
                    <a:bodyPr/>
                    <a:lstStyle/>
                    <a:p>
                      <a:pPr algn="just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2009 год</a:t>
                      </a:r>
                    </a:p>
                    <a:p>
                      <a:pPr algn="just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06 ноября – </a:t>
                      </a:r>
                    </a:p>
                    <a:p>
                      <a:pPr algn="just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13 ноября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Обучение в МУ «Информационно-методический центр» по программе «Основы </a:t>
                      </a:r>
                      <a:r>
                        <a:rPr lang="ru-RU" sz="2000" dirty="0" err="1">
                          <a:latin typeface="Times New Roman"/>
                          <a:ea typeface="Times New Roman"/>
                        </a:rPr>
                        <a:t>ИКТ-компетентности</a:t>
                      </a: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 педагогических работников»</a:t>
                      </a:r>
                    </a:p>
                  </a:txBody>
                  <a:tcPr marL="68580" marR="68580" marT="0" marB="0"/>
                </a:tc>
              </a:tr>
              <a:tr h="1055241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2010 год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 ноября – 05декабря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Дистанционный мастер-класс на сайте «Открытый класс» по теме «</a:t>
                      </a:r>
                      <a:r>
                        <a:rPr lang="ru-RU" sz="200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Электронные образовательные ресурсы на уроках русского языка в 9-м классе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Шарапова </a:t>
            </a:r>
            <a:r>
              <a:rPr lang="ru-RU" dirty="0" err="1" smtClean="0"/>
              <a:t>Халида</a:t>
            </a:r>
            <a:r>
              <a:rPr lang="ru-RU" dirty="0" smtClean="0"/>
              <a:t> </a:t>
            </a:r>
            <a:r>
              <a:rPr lang="ru-RU" dirty="0" err="1" smtClean="0"/>
              <a:t>Рафиковна</a:t>
            </a:r>
            <a:endParaRPr lang="ru-RU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3275856" y="1556792"/>
            <a:ext cx="5688632" cy="5112568"/>
          </a:xfrm>
          <a:ln>
            <a:noFill/>
          </a:ln>
        </p:spPr>
        <p:txBody>
          <a:bodyPr>
            <a:normAutofit fontScale="55000" lnSpcReduction="20000"/>
          </a:bodyPr>
          <a:lstStyle/>
          <a:p>
            <a:pPr algn="l"/>
            <a:r>
              <a:rPr lang="ru-RU" sz="4400" dirty="0" smtClean="0">
                <a:solidFill>
                  <a:srgbClr val="FF0000"/>
                </a:solidFill>
              </a:rPr>
              <a:t>Место работы, должность, предмет:</a:t>
            </a:r>
            <a:r>
              <a:rPr lang="ru-RU" sz="4400" dirty="0" smtClean="0"/>
              <a:t>  </a:t>
            </a:r>
            <a:r>
              <a:rPr lang="ru-RU" sz="4400" i="1" dirty="0" smtClean="0"/>
              <a:t>МОУ </a:t>
            </a:r>
            <a:r>
              <a:rPr lang="ru-RU" sz="4400" i="1" dirty="0" err="1" smtClean="0"/>
              <a:t>Нурлатская</a:t>
            </a:r>
            <a:r>
              <a:rPr lang="ru-RU" sz="4400" i="1" dirty="0" smtClean="0"/>
              <a:t> средняя общеобразовательная школа №1, учитель русского языка и литературы высшей квалификационной категории</a:t>
            </a:r>
            <a:r>
              <a:rPr lang="ru-RU" sz="4400" dirty="0" smtClean="0"/>
              <a:t> </a:t>
            </a:r>
          </a:p>
          <a:p>
            <a:pPr algn="l"/>
            <a:r>
              <a:rPr lang="ru-RU" sz="4400" dirty="0" smtClean="0">
                <a:solidFill>
                  <a:srgbClr val="FF0000"/>
                </a:solidFill>
              </a:rPr>
              <a:t>Образование: </a:t>
            </a:r>
            <a:r>
              <a:rPr lang="ru-RU" sz="4400" i="1" dirty="0" smtClean="0"/>
              <a:t>высшее, учитель русского языка и литературы, Казанский Государственный педагогический университет, 1998 год</a:t>
            </a:r>
            <a:r>
              <a:rPr lang="ru-RU" sz="4400" dirty="0" smtClean="0"/>
              <a:t> </a:t>
            </a:r>
          </a:p>
          <a:p>
            <a:pPr algn="l"/>
            <a:r>
              <a:rPr lang="ru-RU" sz="4400" dirty="0" smtClean="0">
                <a:solidFill>
                  <a:srgbClr val="FF0000"/>
                </a:solidFill>
              </a:rPr>
              <a:t>Педагогический стаж </a:t>
            </a:r>
            <a:r>
              <a:rPr lang="ru-RU" sz="4400" i="1" dirty="0" smtClean="0"/>
              <a:t>17 лет</a:t>
            </a:r>
            <a:r>
              <a:rPr lang="ru-RU" sz="4400" dirty="0" smtClean="0"/>
              <a:t>, в том числе в данной должности </a:t>
            </a:r>
            <a:r>
              <a:rPr lang="ru-RU" sz="4400" i="1" dirty="0" smtClean="0"/>
              <a:t>16лет</a:t>
            </a:r>
            <a:r>
              <a:rPr lang="ru-RU" sz="4400" dirty="0" smtClean="0"/>
              <a:t> , в данном учреждении </a:t>
            </a:r>
            <a:r>
              <a:rPr lang="ru-RU" sz="4400" i="1" dirty="0" smtClean="0"/>
              <a:t>15лет</a:t>
            </a:r>
          </a:p>
          <a:p>
            <a:pPr algn="l"/>
            <a:r>
              <a:rPr lang="ru-RU" sz="4400" dirty="0" smtClean="0">
                <a:solidFill>
                  <a:srgbClr val="FF0000"/>
                </a:solidFill>
              </a:rPr>
              <a:t>Классы :</a:t>
            </a:r>
            <a:r>
              <a:rPr lang="ru-RU" sz="4400" i="1" dirty="0" smtClean="0"/>
              <a:t> 6Б, 9А, 10 А, 11В</a:t>
            </a:r>
          </a:p>
          <a:p>
            <a:pPr algn="l"/>
            <a:r>
              <a:rPr lang="ru-RU" sz="4400" dirty="0" smtClean="0">
                <a:solidFill>
                  <a:srgbClr val="FF0000"/>
                </a:solidFill>
              </a:rPr>
              <a:t>Классное руководство: </a:t>
            </a:r>
            <a:r>
              <a:rPr lang="ru-RU" sz="4400" i="1" dirty="0" smtClean="0"/>
              <a:t>9А</a:t>
            </a:r>
            <a:endParaRPr lang="ru-RU" sz="4400" dirty="0" smtClean="0"/>
          </a:p>
          <a:p>
            <a:r>
              <a:rPr lang="ru-RU" sz="4400" dirty="0" smtClean="0"/>
              <a:t> </a:t>
            </a:r>
          </a:p>
          <a:p>
            <a:endParaRPr lang="ru-RU" dirty="0"/>
          </a:p>
        </p:txBody>
      </p:sp>
      <p:pic>
        <p:nvPicPr>
          <p:cNvPr id="5" name="Рисунок 4" descr="IMG_978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520" y="1412776"/>
            <a:ext cx="2688298" cy="40324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Позитивная динамика учебных достижений</a:t>
            </a:r>
            <a:endParaRPr lang="ru-RU" dirty="0"/>
          </a:p>
        </p:txBody>
      </p:sp>
      <p:graphicFrame>
        <p:nvGraphicFramePr>
          <p:cNvPr id="4" name="Объект 10"/>
          <p:cNvGraphicFramePr>
            <a:graphicFrameLocks noGrp="1"/>
          </p:cNvGraphicFramePr>
          <p:nvPr>
            <p:ph idx="1"/>
          </p:nvPr>
        </p:nvGraphicFramePr>
        <p:xfrm>
          <a:off x="251520" y="1340768"/>
          <a:ext cx="8429684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520" y="4581129"/>
            <a:ext cx="83529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Результаты ЕГЭ по русскому языку в 2009 году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Количество сдававших ЕГЭ - 28 (100%)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Получили ниже минимального балла - нет 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Получили выше минимального балла – 28 учащихся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Получили выше 75 баллов – 5 учащихся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Средний балл – 63 учащихся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39552" y="2204864"/>
          <a:ext cx="8064897" cy="425711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944536"/>
                <a:gridCol w="2252359"/>
                <a:gridCol w="944538"/>
                <a:gridCol w="1453135"/>
                <a:gridCol w="1318200"/>
                <a:gridCol w="1152129"/>
              </a:tblGrid>
              <a:tr h="3562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/>
                          </a:solidFill>
                          <a:latin typeface="Garamond" pitchFamily="18" charset="0"/>
                        </a:rPr>
                        <a:t>Год</a:t>
                      </a:r>
                      <a:endParaRPr lang="ru-RU" sz="1800" b="1" dirty="0">
                        <a:solidFill>
                          <a:schemeClr val="tx2"/>
                        </a:solidFill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/>
                          </a:solidFill>
                          <a:latin typeface="Garamond" pitchFamily="18" charset="0"/>
                        </a:rPr>
                        <a:t>ФИО уч-ся</a:t>
                      </a:r>
                      <a:endParaRPr lang="ru-RU" sz="1800" b="1" dirty="0">
                        <a:solidFill>
                          <a:schemeClr val="tx2"/>
                        </a:solidFill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/>
                          </a:solidFill>
                          <a:latin typeface="Garamond" pitchFamily="18" charset="0"/>
                        </a:rPr>
                        <a:t>Класс</a:t>
                      </a:r>
                      <a:endParaRPr lang="ru-RU" sz="1800" b="1" dirty="0">
                        <a:solidFill>
                          <a:schemeClr val="tx2"/>
                        </a:solidFill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/>
                          </a:solidFill>
                          <a:latin typeface="Garamond" pitchFamily="18" charset="0"/>
                        </a:rPr>
                        <a:t>Предмет</a:t>
                      </a:r>
                      <a:endParaRPr lang="ru-RU" sz="1800" b="1" dirty="0">
                        <a:solidFill>
                          <a:schemeClr val="tx2"/>
                        </a:solidFill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/>
                          </a:solidFill>
                          <a:latin typeface="Garamond" pitchFamily="18" charset="0"/>
                        </a:rPr>
                        <a:t>Уровень</a:t>
                      </a:r>
                      <a:endParaRPr lang="ru-RU" sz="1800" b="1" dirty="0">
                        <a:solidFill>
                          <a:schemeClr val="tx2"/>
                        </a:solidFill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/>
                          </a:solidFill>
                          <a:latin typeface="Garamond" pitchFamily="18" charset="0"/>
                        </a:rPr>
                        <a:t>Результат</a:t>
                      </a:r>
                      <a:endParaRPr lang="ru-RU" sz="1800" b="1" dirty="0">
                        <a:solidFill>
                          <a:schemeClr val="tx2"/>
                        </a:solidFill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rgbClr val="00B0F0"/>
                    </a:solidFill>
                  </a:tcPr>
                </a:tc>
              </a:tr>
              <a:tr h="35625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Garamond" pitchFamily="18" charset="0"/>
                        </a:rPr>
                        <a:t>2008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Garamond" pitchFamily="18" charset="0"/>
                        </a:rPr>
                        <a:t>Сатдарова</a:t>
                      </a:r>
                      <a:r>
                        <a:rPr lang="ru-RU" sz="1800" dirty="0">
                          <a:latin typeface="Garamond" pitchFamily="18" charset="0"/>
                        </a:rPr>
                        <a:t> </a:t>
                      </a:r>
                      <a:r>
                        <a:rPr lang="ru-RU" sz="1800" dirty="0" err="1">
                          <a:latin typeface="Garamond" pitchFamily="18" charset="0"/>
                        </a:rPr>
                        <a:t>Алия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Garamond" pitchFamily="18" charset="0"/>
                        </a:rPr>
                        <a:t>9В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Garamond" pitchFamily="18" charset="0"/>
                        </a:rPr>
                        <a:t>Русский язык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Garamond" pitchFamily="18" charset="0"/>
                        </a:rPr>
                        <a:t>Районный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Garamond" pitchFamily="18" charset="0"/>
                        </a:rPr>
                        <a:t>2 место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/>
                </a:tc>
              </a:tr>
              <a:tr h="3562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Garamond" pitchFamily="18" charset="0"/>
                        </a:rPr>
                        <a:t>Багаева</a:t>
                      </a:r>
                      <a:r>
                        <a:rPr lang="ru-RU" sz="1800" dirty="0">
                          <a:latin typeface="Garamond" pitchFamily="18" charset="0"/>
                        </a:rPr>
                        <a:t> Светлана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Garamond" pitchFamily="18" charset="0"/>
                        </a:rPr>
                        <a:t>8А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Garamond" pitchFamily="18" charset="0"/>
                        </a:rPr>
                        <a:t>Литература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Garamond" pitchFamily="18" charset="0"/>
                        </a:rPr>
                        <a:t>Районный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Garamond" pitchFamily="18" charset="0"/>
                        </a:rPr>
                        <a:t>3 место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/>
                </a:tc>
              </a:tr>
              <a:tr h="35625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Garamond" pitchFamily="18" charset="0"/>
                        </a:rPr>
                        <a:t>2009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Garamond" pitchFamily="18" charset="0"/>
                        </a:rPr>
                        <a:t>Гизатуллина</a:t>
                      </a:r>
                      <a:r>
                        <a:rPr lang="ru-RU" sz="1800" dirty="0">
                          <a:latin typeface="Garamond" pitchFamily="18" charset="0"/>
                        </a:rPr>
                        <a:t> </a:t>
                      </a:r>
                      <a:r>
                        <a:rPr lang="ru-RU" sz="1800" dirty="0" err="1">
                          <a:latin typeface="Garamond" pitchFamily="18" charset="0"/>
                        </a:rPr>
                        <a:t>Асия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Garamond" pitchFamily="18" charset="0"/>
                        </a:rPr>
                        <a:t>10В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Garamond" pitchFamily="18" charset="0"/>
                        </a:rPr>
                        <a:t>Русский язык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Garamond" pitchFamily="18" charset="0"/>
                        </a:rPr>
                        <a:t>Районный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Garamond" pitchFamily="18" charset="0"/>
                        </a:rPr>
                        <a:t>1 место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562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Garamond" pitchFamily="18" charset="0"/>
                        </a:rPr>
                        <a:t>Гизатуллина</a:t>
                      </a:r>
                      <a:r>
                        <a:rPr lang="ru-RU" sz="1800" dirty="0">
                          <a:latin typeface="Garamond" pitchFamily="18" charset="0"/>
                        </a:rPr>
                        <a:t> </a:t>
                      </a:r>
                      <a:r>
                        <a:rPr lang="ru-RU" sz="1800" dirty="0" err="1">
                          <a:latin typeface="Garamond" pitchFamily="18" charset="0"/>
                        </a:rPr>
                        <a:t>Асия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Garamond" pitchFamily="18" charset="0"/>
                        </a:rPr>
                        <a:t>10В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Garamond" pitchFamily="18" charset="0"/>
                        </a:rPr>
                        <a:t>Литература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Garamond" pitchFamily="18" charset="0"/>
                        </a:rPr>
                        <a:t>Районный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Garamond" pitchFamily="18" charset="0"/>
                        </a:rPr>
                        <a:t>2 место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562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Garamond" pitchFamily="18" charset="0"/>
                        </a:rPr>
                        <a:t>Сатдарова</a:t>
                      </a:r>
                      <a:r>
                        <a:rPr lang="ru-RU" sz="1800" dirty="0">
                          <a:latin typeface="Garamond" pitchFamily="18" charset="0"/>
                        </a:rPr>
                        <a:t> </a:t>
                      </a:r>
                      <a:r>
                        <a:rPr lang="ru-RU" sz="1800" dirty="0" err="1">
                          <a:latin typeface="Garamond" pitchFamily="18" charset="0"/>
                        </a:rPr>
                        <a:t>Алия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Garamond" pitchFamily="18" charset="0"/>
                        </a:rPr>
                        <a:t>10В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Garamond" pitchFamily="18" charset="0"/>
                        </a:rPr>
                        <a:t>Литература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Garamond" pitchFamily="18" charset="0"/>
                        </a:rPr>
                        <a:t>Районный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Garamond" pitchFamily="18" charset="0"/>
                        </a:rPr>
                        <a:t>3 место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56250"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Garamond" pitchFamily="18" charset="0"/>
                        </a:rPr>
                        <a:t>2010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Garamond" pitchFamily="18" charset="0"/>
                        </a:rPr>
                        <a:t>Борисова Ксения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Garamond" pitchFamily="18" charset="0"/>
                        </a:rPr>
                        <a:t>9А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Garamond" pitchFamily="18" charset="0"/>
                        </a:rPr>
                        <a:t>Литература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Garamond" pitchFamily="18" charset="0"/>
                        </a:rPr>
                        <a:t>Районный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Garamond" pitchFamily="18" charset="0"/>
                        </a:rPr>
                        <a:t>Призер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83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Garamond" pitchFamily="18" charset="0"/>
                        </a:rPr>
                        <a:t>Акмуллина</a:t>
                      </a:r>
                      <a:r>
                        <a:rPr lang="ru-RU" sz="1800" dirty="0">
                          <a:latin typeface="Garamond" pitchFamily="18" charset="0"/>
                        </a:rPr>
                        <a:t> Наталья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Garamond" pitchFamily="18" charset="0"/>
                        </a:rPr>
                        <a:t>9А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Garamond" pitchFamily="18" charset="0"/>
                        </a:rPr>
                        <a:t>Русский язык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Garamond" pitchFamily="18" charset="0"/>
                        </a:rPr>
                        <a:t>Районный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Garamond" pitchFamily="18" charset="0"/>
                        </a:rPr>
                        <a:t>Призер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562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Garamond" pitchFamily="18" charset="0"/>
                        </a:rPr>
                        <a:t>Гизатуллина</a:t>
                      </a:r>
                      <a:r>
                        <a:rPr lang="ru-RU" sz="1800" dirty="0">
                          <a:latin typeface="Garamond" pitchFamily="18" charset="0"/>
                        </a:rPr>
                        <a:t> </a:t>
                      </a:r>
                      <a:r>
                        <a:rPr lang="ru-RU" sz="1800" dirty="0" err="1">
                          <a:latin typeface="Garamond" pitchFamily="18" charset="0"/>
                        </a:rPr>
                        <a:t>Асия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Garamond" pitchFamily="18" charset="0"/>
                        </a:rPr>
                        <a:t>11В</a:t>
                      </a:r>
                      <a:endParaRPr lang="ru-RU" sz="180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Garamond" pitchFamily="18" charset="0"/>
                        </a:rPr>
                        <a:t>Литература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Garamond" pitchFamily="18" charset="0"/>
                        </a:rPr>
                        <a:t>Районный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Garamond" pitchFamily="18" charset="0"/>
                        </a:rPr>
                        <a:t>2 место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562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Garamond" pitchFamily="18" charset="0"/>
                        </a:rPr>
                        <a:t>Сатдарова</a:t>
                      </a:r>
                      <a:r>
                        <a:rPr lang="ru-RU" sz="1800" dirty="0">
                          <a:latin typeface="Garamond" pitchFamily="18" charset="0"/>
                        </a:rPr>
                        <a:t> </a:t>
                      </a:r>
                      <a:r>
                        <a:rPr lang="ru-RU" sz="1800" dirty="0" err="1">
                          <a:latin typeface="Garamond" pitchFamily="18" charset="0"/>
                        </a:rPr>
                        <a:t>Алия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Garamond" pitchFamily="18" charset="0"/>
                        </a:rPr>
                        <a:t>11В</a:t>
                      </a:r>
                      <a:endParaRPr lang="ru-RU" sz="180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Garamond" pitchFamily="18" charset="0"/>
                        </a:rPr>
                        <a:t>Литература</a:t>
                      </a:r>
                      <a:endParaRPr lang="ru-RU" sz="180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Garamond" pitchFamily="18" charset="0"/>
                        </a:rPr>
                        <a:t>Районный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Garamond" pitchFamily="18" charset="0"/>
                        </a:rPr>
                        <a:t>3 место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562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Garamond" pitchFamily="18" charset="0"/>
                        </a:rPr>
                        <a:t>Гизатуллина Асия</a:t>
                      </a:r>
                      <a:endParaRPr lang="ru-RU" sz="180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Garamond" pitchFamily="18" charset="0"/>
                        </a:rPr>
                        <a:t>11В</a:t>
                      </a:r>
                      <a:endParaRPr lang="ru-RU" sz="180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Garamond" pitchFamily="18" charset="0"/>
                        </a:rPr>
                        <a:t>Русский язык</a:t>
                      </a:r>
                      <a:endParaRPr lang="ru-RU" sz="180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Garamond" pitchFamily="18" charset="0"/>
                        </a:rPr>
                        <a:t>Районный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Garamond" pitchFamily="18" charset="0"/>
                        </a:rPr>
                        <a:t>2 место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562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Garamond" pitchFamily="18" charset="0"/>
                        </a:rPr>
                        <a:t>Сатдарова Алия</a:t>
                      </a:r>
                      <a:endParaRPr lang="ru-RU" sz="180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Garamond" pitchFamily="18" charset="0"/>
                        </a:rPr>
                        <a:t>11В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Garamond" pitchFamily="18" charset="0"/>
                        </a:rPr>
                        <a:t>Русский язык</a:t>
                      </a:r>
                      <a:endParaRPr lang="ru-RU" sz="180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Garamond" pitchFamily="18" charset="0"/>
                        </a:rPr>
                        <a:t>Районный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Garamond" pitchFamily="18" charset="0"/>
                        </a:rPr>
                        <a:t>3 место</a:t>
                      </a:r>
                      <a:endParaRPr lang="ru-RU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5898" marR="55898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Позитивные результаты внеурочной деятельности</a:t>
            </a:r>
            <a:endParaRPr lang="ru-R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71472" y="1500174"/>
            <a:ext cx="79824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Участие воспитанников в предметных олимпиадах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10544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Позитивные результаты внеурочной деятельности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428736"/>
            <a:ext cx="8572560" cy="5240624"/>
          </a:xfrm>
        </p:spPr>
        <p:txBody>
          <a:bodyPr>
            <a:normAutofit fontScale="62500" lnSpcReduction="20000"/>
          </a:bodyPr>
          <a:lstStyle/>
          <a:p>
            <a:endParaRPr lang="ru-RU" dirty="0" smtClean="0"/>
          </a:p>
          <a:p>
            <a:r>
              <a:rPr lang="ru-RU" dirty="0" err="1" smtClean="0"/>
              <a:t>Бейсенбаева</a:t>
            </a:r>
            <a:r>
              <a:rPr lang="ru-RU" dirty="0" smtClean="0"/>
              <a:t> А., </a:t>
            </a:r>
            <a:r>
              <a:rPr lang="ru-RU" dirty="0" err="1" smtClean="0"/>
              <a:t>Сатдарова</a:t>
            </a:r>
            <a:r>
              <a:rPr lang="ru-RU" dirty="0" smtClean="0"/>
              <a:t> Д., 11 класс, «Российские лауреаты Нобелевской премии по литературе. Оценка таланта или политических взглядов?», районная научно-практическая конференция учащихся, 2008 год, Ι место;</a:t>
            </a:r>
          </a:p>
          <a:p>
            <a:r>
              <a:rPr lang="ru-RU" dirty="0" smtClean="0"/>
              <a:t>Салахова В., 8 класс, проект  «Что читает поколение </a:t>
            </a:r>
            <a:r>
              <a:rPr lang="en-US" dirty="0" smtClean="0"/>
              <a:t>NEXT</a:t>
            </a:r>
            <a:r>
              <a:rPr lang="ru-RU" dirty="0" smtClean="0"/>
              <a:t>?»,  VΙ всероссийский фестиваль видео и компьютерного искусства «Золотая мышь», 2009 год, лауреат;</a:t>
            </a:r>
          </a:p>
          <a:p>
            <a:r>
              <a:rPr lang="ru-RU" dirty="0" err="1" smtClean="0"/>
              <a:t>Туктарова</a:t>
            </a:r>
            <a:r>
              <a:rPr lang="ru-RU" dirty="0" smtClean="0"/>
              <a:t> И., 11 класс, «Посвящения», фестиваль исследовательских и творческих работ учащихся «</a:t>
            </a:r>
            <a:r>
              <a:rPr lang="ru-RU" dirty="0" err="1" smtClean="0"/>
              <a:t>Портфолио</a:t>
            </a:r>
            <a:r>
              <a:rPr lang="ru-RU" dirty="0" smtClean="0"/>
              <a:t>», 2009 год, дипломант;</a:t>
            </a:r>
          </a:p>
          <a:p>
            <a:r>
              <a:rPr lang="ru-RU" dirty="0" smtClean="0"/>
              <a:t>Салахова В., Корнеева С., 9 класс, «Образ Родины в творчестве поэтов </a:t>
            </a:r>
            <a:r>
              <a:rPr lang="ru-RU" dirty="0" err="1" smtClean="0"/>
              <a:t>Нурлатского</a:t>
            </a:r>
            <a:r>
              <a:rPr lang="ru-RU" dirty="0" smtClean="0"/>
              <a:t> района», региональный конкурс исследовательских работ «ЮНИС», 2009 год, лауреаты;</a:t>
            </a:r>
          </a:p>
          <a:p>
            <a:r>
              <a:rPr lang="ru-RU" dirty="0" smtClean="0"/>
              <a:t>Корнеева С., 9 класса, «Образ Родины в творчестве поэтов </a:t>
            </a:r>
            <a:r>
              <a:rPr lang="ru-RU" dirty="0" err="1" smtClean="0"/>
              <a:t>Нурлатского</a:t>
            </a:r>
            <a:r>
              <a:rPr lang="ru-RU" dirty="0" smtClean="0"/>
              <a:t> района», республиканская научно-практическая конференция «Рождественские чтения»,  сертификат.</a:t>
            </a:r>
          </a:p>
          <a:p>
            <a:r>
              <a:rPr lang="ru-RU" dirty="0" smtClean="0"/>
              <a:t>Салахова В., 9 класс, «Профилактика наркомании посредством литературы», республиканская научно-практическая конференция им. Л.Н.Толстого, победитель, диплом. 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357298"/>
            <a:ext cx="80010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Участие воспитанников в конкурсах</a:t>
            </a:r>
            <a:endParaRPr lang="ru-RU" sz="2400" dirty="0" smtClean="0">
              <a:latin typeface="Arial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Использование современных образовательных технологий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4257676" cy="4554551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Применение ИКТ</a:t>
            </a:r>
          </a:p>
          <a:p>
            <a:r>
              <a:rPr lang="ru-RU" dirty="0" smtClean="0"/>
              <a:t>Личностно-ориентированный подход</a:t>
            </a:r>
          </a:p>
          <a:p>
            <a:r>
              <a:rPr lang="ru-RU" dirty="0" smtClean="0"/>
              <a:t>Технология развития критического мышления</a:t>
            </a:r>
          </a:p>
          <a:p>
            <a:r>
              <a:rPr lang="ru-RU" dirty="0" err="1" smtClean="0"/>
              <a:t>Здоровьесберегающие</a:t>
            </a:r>
            <a:r>
              <a:rPr lang="ru-RU" dirty="0" smtClean="0"/>
              <a:t> технологии</a:t>
            </a:r>
          </a:p>
          <a:p>
            <a:r>
              <a:rPr lang="ru-RU" dirty="0" err="1" smtClean="0"/>
              <a:t>Компетентностный</a:t>
            </a:r>
            <a:r>
              <a:rPr lang="ru-RU" dirty="0" smtClean="0"/>
              <a:t> подход</a:t>
            </a:r>
          </a:p>
          <a:p>
            <a:r>
              <a:rPr lang="ru-RU" dirty="0" smtClean="0"/>
              <a:t>Индивидуальная, групповая работа</a:t>
            </a:r>
            <a:endParaRPr lang="ru-RU" dirty="0"/>
          </a:p>
        </p:txBody>
      </p:sp>
      <p:pic>
        <p:nvPicPr>
          <p:cNvPr id="17410" name="Picture 2" descr="G:\фото кл час\S730171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57884" y="1500174"/>
            <a:ext cx="2843129" cy="2132346"/>
          </a:xfrm>
          <a:prstGeom prst="rect">
            <a:avLst/>
          </a:prstGeom>
          <a:noFill/>
        </p:spPr>
      </p:pic>
      <p:pic>
        <p:nvPicPr>
          <p:cNvPr id="17411" name="Picture 3" descr="G:\фото кл час\S730171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628" y="3929066"/>
            <a:ext cx="3167085" cy="2375314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1071570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Участие в профессиональных и творческих педагогических конкурсах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964488" cy="5445224"/>
          </a:xfrm>
        </p:spPr>
        <p:txBody>
          <a:bodyPr>
            <a:normAutofit fontScale="40000" lnSpcReduction="20000"/>
          </a:bodyPr>
          <a:lstStyle/>
          <a:p>
            <a:r>
              <a:rPr lang="ru-RU" sz="5000" dirty="0" smtClean="0"/>
              <a:t>2007 год,  районный конкурс «Лучшая программа элективных курсов по русскому языку и литературе», II  место; </a:t>
            </a:r>
          </a:p>
          <a:p>
            <a:r>
              <a:rPr lang="ru-RU" sz="5000" dirty="0" smtClean="0"/>
              <a:t>2008год, школьный конкурс «Самый классный </a:t>
            </a:r>
            <a:r>
              <a:rPr lang="ru-RU" sz="5000" dirty="0" err="1" smtClean="0"/>
              <a:t>классный</a:t>
            </a:r>
            <a:r>
              <a:rPr lang="ru-RU" sz="5000" dirty="0" smtClean="0"/>
              <a:t>», победитель;</a:t>
            </a:r>
          </a:p>
          <a:p>
            <a:r>
              <a:rPr lang="ru-RU" sz="5000" dirty="0" smtClean="0"/>
              <a:t>2008 </a:t>
            </a:r>
            <a:r>
              <a:rPr lang="ru-RU" sz="5000" dirty="0" err="1" smtClean="0"/>
              <a:t>год,районный</a:t>
            </a:r>
            <a:r>
              <a:rPr lang="ru-RU" sz="5000" dirty="0" smtClean="0"/>
              <a:t> конкурс «Презентация методических разработок к урокам русского языка и литературы », Ι место;</a:t>
            </a:r>
          </a:p>
          <a:p>
            <a:r>
              <a:rPr lang="ru-RU" sz="5000" dirty="0" smtClean="0"/>
              <a:t>2008 год, всероссийский конкурс «Код Свободы» среди учителей общеобразовательных учреждений Российской Федерации, участвующих в проекте </a:t>
            </a:r>
            <a:r>
              <a:rPr lang="ru-RU" sz="5000" dirty="0" err="1" smtClean="0"/>
              <a:t>апробациипакета</a:t>
            </a:r>
            <a:r>
              <a:rPr lang="ru-RU" sz="5000" dirty="0" smtClean="0"/>
              <a:t> свободного программного обеспечения в рамках ПНПО,  грамота за успешное участие;</a:t>
            </a:r>
          </a:p>
          <a:p>
            <a:r>
              <a:rPr lang="ru-RU" sz="5000" dirty="0" smtClean="0"/>
              <a:t>2009 год,  VΙ всероссийский фестиваль видео и компьютерного искусства «Золотая мышь», сертификат.</a:t>
            </a:r>
          </a:p>
          <a:p>
            <a:r>
              <a:rPr lang="ru-RU" sz="5000" dirty="0" smtClean="0"/>
              <a:t>2009год,  муниципальный  конкурс среди лучших учителей на Грант Главы </a:t>
            </a:r>
            <a:r>
              <a:rPr lang="ru-RU" sz="5000" dirty="0" err="1" smtClean="0"/>
              <a:t>Нурлатского</a:t>
            </a:r>
            <a:r>
              <a:rPr lang="ru-RU" sz="5000" dirty="0" smtClean="0"/>
              <a:t> муниципального района РТ;</a:t>
            </a:r>
          </a:p>
          <a:p>
            <a:r>
              <a:rPr lang="ru-RU" sz="5000" dirty="0" smtClean="0"/>
              <a:t>2010 год, муниципальный этап Всероссийского конкурса «Учитель года-2010», лауреат;</a:t>
            </a:r>
          </a:p>
          <a:p>
            <a:r>
              <a:rPr lang="ru-RU" sz="5000" dirty="0" smtClean="0"/>
              <a:t>2010 год, районный Фестиваль методических идей «Калейдоскоп – 2010» в номинации «Лучшая авторская программа», Ι место, диплом;</a:t>
            </a:r>
          </a:p>
          <a:p>
            <a:r>
              <a:rPr lang="ru-RU" sz="5000" dirty="0" smtClean="0"/>
              <a:t>2011 год, муниципальный этап Всероссийского конкурса «Учитель года-2011», победитель.</a:t>
            </a:r>
          </a:p>
          <a:p>
            <a:endParaRPr lang="ru-RU" sz="4800" dirty="0" smtClean="0"/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Грамоты, дипломы, </a:t>
            </a:r>
            <a:br>
              <a:rPr lang="ru-RU" dirty="0" smtClean="0"/>
            </a:br>
            <a:r>
              <a:rPr lang="ru-RU" dirty="0" smtClean="0"/>
              <a:t>благодарственные письма </a:t>
            </a:r>
            <a:endParaRPr lang="ru-RU" dirty="0"/>
          </a:p>
        </p:txBody>
      </p:sp>
      <p:pic>
        <p:nvPicPr>
          <p:cNvPr id="1026" name="Picture 2" descr="G:\SDC1189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472" y="1714488"/>
            <a:ext cx="3810027" cy="2857520"/>
          </a:xfrm>
          <a:prstGeom prst="rect">
            <a:avLst/>
          </a:prstGeom>
          <a:noFill/>
        </p:spPr>
      </p:pic>
      <p:pic>
        <p:nvPicPr>
          <p:cNvPr id="1027" name="Picture 3" descr="G:\SDC1189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95813" y="3786189"/>
            <a:ext cx="3619525" cy="271464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1054470"/>
          </a:xfrm>
        </p:spPr>
        <p:txBody>
          <a:bodyPr>
            <a:normAutofit fontScale="90000"/>
          </a:bodyPr>
          <a:lstStyle/>
          <a:p>
            <a:r>
              <a:rPr lang="ru-RU" sz="3200" dirty="0" err="1" smtClean="0"/>
              <a:t>Наличией</a:t>
            </a:r>
            <a:r>
              <a:rPr lang="ru-RU" sz="3200" dirty="0" smtClean="0"/>
              <a:t> собственной методической системы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556792"/>
            <a:ext cx="4402832" cy="4809716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 smtClean="0"/>
              <a:t>Наличие персонального сайта (http://nsportal.ru/sharapova-khalida-rafikovna)</a:t>
            </a:r>
          </a:p>
          <a:p>
            <a:r>
              <a:rPr lang="ru-RU" sz="2400" dirty="0" smtClean="0"/>
              <a:t>Авторские программы «Основы журналистики», «Секреты стилистики», «Изучение композиции на уроках литературы в 5-11 классах» (рецензент </a:t>
            </a:r>
            <a:r>
              <a:rPr lang="ru-RU" sz="2400" dirty="0" err="1" smtClean="0"/>
              <a:t>Ямалутдинова</a:t>
            </a:r>
            <a:r>
              <a:rPr lang="ru-RU" sz="2400" dirty="0" smtClean="0"/>
              <a:t> Ф.В., старший преподаватель кафедры филологии ИНПО)</a:t>
            </a:r>
          </a:p>
          <a:p>
            <a:r>
              <a:rPr lang="ru-RU" sz="2400" dirty="0" smtClean="0"/>
              <a:t>Участие в работе сетевых сообществ</a:t>
            </a:r>
            <a:endParaRPr lang="ru-R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6016" y="1124744"/>
            <a:ext cx="4211960" cy="3020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4008" y="4149080"/>
            <a:ext cx="3951947" cy="2431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0007630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30007630</Template>
  <TotalTime>432</TotalTime>
  <Words>902</Words>
  <Application>Microsoft Office PowerPoint</Application>
  <PresentationFormat>Экран (4:3)</PresentationFormat>
  <Paragraphs>169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30007630</vt:lpstr>
      <vt:lpstr>Презентация педагогических достижений</vt:lpstr>
      <vt:lpstr>Шарапова Халида Рафиковна</vt:lpstr>
      <vt:lpstr>Позитивная динамика учебных достижений</vt:lpstr>
      <vt:lpstr>Позитивные результаты внеурочной деятельности</vt:lpstr>
      <vt:lpstr>Позитивные результаты внеурочной деятельности</vt:lpstr>
      <vt:lpstr>Использование современных образовательных технологий</vt:lpstr>
      <vt:lpstr>Участие в профессиональных и творческих педагогических конкурсах  </vt:lpstr>
      <vt:lpstr>Грамоты, дипломы,  благодарственные письма </vt:lpstr>
      <vt:lpstr>Наличией собственной методической системы</vt:lpstr>
      <vt:lpstr>Успешная социализация воспитанников</vt:lpstr>
      <vt:lpstr>Сотрудничество с педагогическим сообществом</vt:lpstr>
      <vt:lpstr>Сведения о повышении квалификации</vt:lpstr>
    </vt:vector>
  </TitlesOfParts>
  <Company>Школа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педагогических достижений</dc:title>
  <dc:creator>1</dc:creator>
  <cp:lastModifiedBy>USER</cp:lastModifiedBy>
  <cp:revision>50</cp:revision>
  <dcterms:created xsi:type="dcterms:W3CDTF">2009-02-08T04:58:10Z</dcterms:created>
  <dcterms:modified xsi:type="dcterms:W3CDTF">2011-04-04T05:31:47Z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TC300076301049</vt:lpwstr>
  </property>
</Properties>
</file>